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embeddedFontLst>
    <p:embeddedFont>
      <p:font typeface="Source Code Pro" panose="020B0604020202020204" charset="0"/>
      <p:regular r:id="rId22"/>
      <p:bold r:id="rId23"/>
    </p:embeddedFont>
    <p:embeddedFont>
      <p:font typeface="Amatic SC" panose="020B0604020202020204" charset="-79"/>
      <p:regular r:id="rId24"/>
      <p:bold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1" d="100"/>
          <a:sy n="81" d="100"/>
        </p:scale>
        <p:origin x="-150" y="1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1269611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5a5f9fe081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5a5f9fe081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5a5f9fe081_0_6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5a5f9fe081_0_6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5a5f9fe081_0_6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5a5f9fe081_0_6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5a5f9fe081_0_6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5a5f9fe081_0_6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5a5f9fe081_0_6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5a5f9fe081_0_6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5a5f9fe081_0_6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5a5f9fe081_0_6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5a5f9fe081_0_6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5a5f9fe081_0_6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5a5f9fe081_0_6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5a5f9fe081_0_6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5a5f9fe081_0_6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5a5f9fe081_0_6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5a5f9fe081_0_6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5a5f9fe081_0_6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5a5f9fe081_0_7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5a5f9fe081_0_7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5a5f9fe081_0_6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5a5f9fe081_0_6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5a5f9fe081_0_6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5a5f9fe081_0_6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5a5f9fe081_0_7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5a5f9fe081_0_7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5a5f9fe081_0_7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5a5f9fe081_0_7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5a5f9fe081_0_7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5a5f9fe081_0_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5a5f9fe081_0_7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5a5f9fe081_0_7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5a5f9fe081_0_7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5a5f9fe081_0_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a:endParaRPr/>
          </a:p>
        </p:txBody>
      </p:sp>
      <p:sp>
        <p:nvSpPr>
          <p:cNvPr id="12" name="Google Shape;12;p2"/>
          <p:cNvSpPr txBox="1">
            <a:spLocks noGrp="1"/>
          </p:cNvSpPr>
          <p:nvPr>
            <p:ph type="subTitle" idx="1"/>
          </p:nvPr>
        </p:nvSpPr>
        <p:spPr>
          <a:xfrm>
            <a:off x="311700" y="3890400"/>
            <a:ext cx="8520600" cy="706200"/>
          </a:xfrm>
          <a:prstGeom prst="rect">
            <a:avLst/>
          </a:prstGeom>
        </p:spPr>
        <p:txBody>
          <a:bodyPr spcFirstLastPara="1" wrap="square" lIns="91425" tIns="91425" rIns="91425" bIns="91425" anchor="ctr" anchorCtr="0"/>
          <a:lstStyle>
            <a:lvl1pPr lvl="0" algn="ctr">
              <a:lnSpc>
                <a:spcPct val="100000"/>
              </a:lnSpc>
              <a:spcBef>
                <a:spcPts val="0"/>
              </a:spcBef>
              <a:spcAft>
                <a:spcPts val="0"/>
              </a:spcAft>
              <a:buClr>
                <a:schemeClr val="accent1"/>
              </a:buClr>
              <a:buSzPts val="2100"/>
              <a:buNone/>
              <a:defRPr sz="2100" b="1">
                <a:solidFill>
                  <a:schemeClr val="accent1"/>
                </a:solidFill>
              </a:defRPr>
            </a:lvl1pPr>
            <a:lvl2pPr lvl="1" algn="ctr">
              <a:lnSpc>
                <a:spcPct val="100000"/>
              </a:lnSpc>
              <a:spcBef>
                <a:spcPts val="0"/>
              </a:spcBef>
              <a:spcAft>
                <a:spcPts val="0"/>
              </a:spcAft>
              <a:buClr>
                <a:schemeClr val="accent1"/>
              </a:buClr>
              <a:buSzPts val="2100"/>
              <a:buNone/>
              <a:defRPr sz="2100" b="1">
                <a:solidFill>
                  <a:schemeClr val="accent1"/>
                </a:solidFill>
              </a:defRPr>
            </a:lvl2pPr>
            <a:lvl3pPr lvl="2" algn="ctr">
              <a:lnSpc>
                <a:spcPct val="100000"/>
              </a:lnSpc>
              <a:spcBef>
                <a:spcPts val="0"/>
              </a:spcBef>
              <a:spcAft>
                <a:spcPts val="0"/>
              </a:spcAft>
              <a:buClr>
                <a:schemeClr val="accent1"/>
              </a:buClr>
              <a:buSzPts val="2100"/>
              <a:buNone/>
              <a:defRPr sz="2100" b="1">
                <a:solidFill>
                  <a:schemeClr val="accent1"/>
                </a:solidFill>
              </a:defRPr>
            </a:lvl3pPr>
            <a:lvl4pPr lvl="3" algn="ctr">
              <a:lnSpc>
                <a:spcPct val="100000"/>
              </a:lnSpc>
              <a:spcBef>
                <a:spcPts val="0"/>
              </a:spcBef>
              <a:spcAft>
                <a:spcPts val="0"/>
              </a:spcAft>
              <a:buClr>
                <a:schemeClr val="accent1"/>
              </a:buClr>
              <a:buSzPts val="2100"/>
              <a:buNone/>
              <a:defRPr sz="2100" b="1">
                <a:solidFill>
                  <a:schemeClr val="accent1"/>
                </a:solidFill>
              </a:defRPr>
            </a:lvl4pPr>
            <a:lvl5pPr lvl="4" algn="ctr">
              <a:lnSpc>
                <a:spcPct val="100000"/>
              </a:lnSpc>
              <a:spcBef>
                <a:spcPts val="0"/>
              </a:spcBef>
              <a:spcAft>
                <a:spcPts val="0"/>
              </a:spcAft>
              <a:buClr>
                <a:schemeClr val="accent1"/>
              </a:buClr>
              <a:buSzPts val="2100"/>
              <a:buNone/>
              <a:defRPr sz="2100" b="1">
                <a:solidFill>
                  <a:schemeClr val="accent1"/>
                </a:solidFill>
              </a:defRPr>
            </a:lvl5pPr>
            <a:lvl6pPr lvl="5" algn="ctr">
              <a:lnSpc>
                <a:spcPct val="100000"/>
              </a:lnSpc>
              <a:spcBef>
                <a:spcPts val="0"/>
              </a:spcBef>
              <a:spcAft>
                <a:spcPts val="0"/>
              </a:spcAft>
              <a:buClr>
                <a:schemeClr val="accent1"/>
              </a:buClr>
              <a:buSzPts val="2100"/>
              <a:buNone/>
              <a:defRPr sz="2100" b="1">
                <a:solidFill>
                  <a:schemeClr val="accent1"/>
                </a:solidFill>
              </a:defRPr>
            </a:lvl6pPr>
            <a:lvl7pPr lvl="6" algn="ctr">
              <a:lnSpc>
                <a:spcPct val="100000"/>
              </a:lnSpc>
              <a:spcBef>
                <a:spcPts val="0"/>
              </a:spcBef>
              <a:spcAft>
                <a:spcPts val="0"/>
              </a:spcAft>
              <a:buClr>
                <a:schemeClr val="accent1"/>
              </a:buClr>
              <a:buSzPts val="2100"/>
              <a:buNone/>
              <a:defRPr sz="2100" b="1">
                <a:solidFill>
                  <a:schemeClr val="accent1"/>
                </a:solidFill>
              </a:defRPr>
            </a:lvl7pPr>
            <a:lvl8pPr lvl="7" algn="ctr">
              <a:lnSpc>
                <a:spcPct val="100000"/>
              </a:lnSpc>
              <a:spcBef>
                <a:spcPts val="0"/>
              </a:spcBef>
              <a:spcAft>
                <a:spcPts val="0"/>
              </a:spcAft>
              <a:buClr>
                <a:schemeClr val="accent1"/>
              </a:buClr>
              <a:buSzPts val="2100"/>
              <a:buNone/>
              <a:defRPr sz="2100" b="1">
                <a:solidFill>
                  <a:schemeClr val="accent1"/>
                </a:solidFill>
              </a:defRPr>
            </a:lvl8pPr>
            <a:lvl9pPr lvl="8" algn="ctr">
              <a:lnSpc>
                <a:spcPct val="100000"/>
              </a:lnSpc>
              <a:spcBef>
                <a:spcPts val="0"/>
              </a:spcBef>
              <a:spcAft>
                <a:spcPts val="0"/>
              </a:spcAft>
              <a:buClr>
                <a:schemeClr val="accent1"/>
              </a:buClr>
              <a:buSzPts val="2100"/>
              <a:buNone/>
              <a:defRPr sz="2100" b="1">
                <a:solidFill>
                  <a:schemeClr val="accen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2802750" y="802500"/>
            <a:ext cx="3538500" cy="3538500"/>
          </a:xfrm>
          <a:prstGeom prst="rect">
            <a:avLst/>
          </a:prstGeom>
          <a:solidFill>
            <a:srgbClr val="FFFFFF"/>
          </a:solidFill>
        </p:spPr>
        <p:txBody>
          <a:bodyPr spcFirstLastPara="1" wrap="square" lIns="91425" tIns="91425" rIns="91425" bIns="91425" anchor="ctr" anchorCtr="0"/>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19" name="Google Shape;19;p4"/>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5"/>
          <p:cNvSpPr txBox="1">
            <a:spLocks noGrp="1"/>
          </p:cNvSpPr>
          <p:nvPr>
            <p:ph type="body" idx="1"/>
          </p:nvPr>
        </p:nvSpPr>
        <p:spPr>
          <a:xfrm>
            <a:off x="311700" y="1228675"/>
            <a:ext cx="3999900" cy="334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body" idx="2"/>
          </p:nvPr>
        </p:nvSpPr>
        <p:spPr>
          <a:xfrm>
            <a:off x="4832400" y="1228675"/>
            <a:ext cx="3999900" cy="334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04800" y="309350"/>
            <a:ext cx="8537700" cy="748200"/>
          </a:xfrm>
          <a:prstGeom prst="rect">
            <a:avLst/>
          </a:prstGeom>
        </p:spPr>
        <p:txBody>
          <a:bodyPr spcFirstLastPara="1" wrap="square" lIns="91425" tIns="91425" rIns="91425" bIns="91425" anchor="t" anchorCtr="0"/>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28575"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40" name="Google Shape;40;p9"/>
          <p:cNvSpPr txBox="1">
            <a:spLocks noGrp="1"/>
          </p:cNvSpPr>
          <p:nvPr>
            <p:ph type="subTitle" idx="1"/>
          </p:nvPr>
        </p:nvSpPr>
        <p:spPr>
          <a:xfrm>
            <a:off x="265500" y="2845223"/>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accent1"/>
              </a:buClr>
              <a:buSzPts val="1800"/>
              <a:buChar char="●"/>
              <a:defRPr>
                <a:solidFill>
                  <a:schemeClr val="accent1"/>
                </a:solidFill>
                <a:highlight>
                  <a:schemeClr val="lt1"/>
                </a:highlight>
              </a:defRPr>
            </a:lvl1pPr>
            <a:lvl2pPr marL="914400" lvl="1" indent="-317500">
              <a:spcBef>
                <a:spcPts val="1600"/>
              </a:spcBef>
              <a:spcAft>
                <a:spcPts val="0"/>
              </a:spcAft>
              <a:buClr>
                <a:schemeClr val="accent1"/>
              </a:buClr>
              <a:buSzPts val="1400"/>
              <a:buChar char="○"/>
              <a:defRPr>
                <a:solidFill>
                  <a:schemeClr val="accent1"/>
                </a:solidFill>
                <a:highlight>
                  <a:schemeClr val="lt1"/>
                </a:highlight>
              </a:defRPr>
            </a:lvl2pPr>
            <a:lvl3pPr marL="1371600" lvl="2" indent="-317500">
              <a:spcBef>
                <a:spcPts val="1600"/>
              </a:spcBef>
              <a:spcAft>
                <a:spcPts val="0"/>
              </a:spcAft>
              <a:buClr>
                <a:schemeClr val="accent1"/>
              </a:buClr>
              <a:buSzPts val="1400"/>
              <a:buChar char="■"/>
              <a:defRPr>
                <a:solidFill>
                  <a:schemeClr val="accent1"/>
                </a:solidFill>
                <a:highlight>
                  <a:schemeClr val="lt1"/>
                </a:highlight>
              </a:defRPr>
            </a:lvl3pPr>
            <a:lvl4pPr marL="1828800" lvl="3" indent="-317500">
              <a:spcBef>
                <a:spcPts val="1600"/>
              </a:spcBef>
              <a:spcAft>
                <a:spcPts val="0"/>
              </a:spcAft>
              <a:buClr>
                <a:schemeClr val="accent1"/>
              </a:buClr>
              <a:buSzPts val="1400"/>
              <a:buChar char="●"/>
              <a:defRPr>
                <a:solidFill>
                  <a:schemeClr val="accent1"/>
                </a:solidFill>
                <a:highlight>
                  <a:schemeClr val="lt1"/>
                </a:highlight>
              </a:defRPr>
            </a:lvl4pPr>
            <a:lvl5pPr marL="2286000" lvl="4" indent="-317500">
              <a:spcBef>
                <a:spcPts val="1600"/>
              </a:spcBef>
              <a:spcAft>
                <a:spcPts val="0"/>
              </a:spcAft>
              <a:buClr>
                <a:schemeClr val="accent1"/>
              </a:buClr>
              <a:buSzPts val="1400"/>
              <a:buChar char="○"/>
              <a:defRPr>
                <a:solidFill>
                  <a:schemeClr val="accent1"/>
                </a:solidFill>
                <a:highlight>
                  <a:schemeClr val="lt1"/>
                </a:highlight>
              </a:defRPr>
            </a:lvl5pPr>
            <a:lvl6pPr marL="2743200" lvl="5" indent="-317500">
              <a:spcBef>
                <a:spcPts val="1600"/>
              </a:spcBef>
              <a:spcAft>
                <a:spcPts val="0"/>
              </a:spcAft>
              <a:buClr>
                <a:schemeClr val="accent1"/>
              </a:buClr>
              <a:buSzPts val="1400"/>
              <a:buChar char="■"/>
              <a:defRPr>
                <a:solidFill>
                  <a:schemeClr val="accent1"/>
                </a:solidFill>
                <a:highlight>
                  <a:schemeClr val="lt1"/>
                </a:highlight>
              </a:defRPr>
            </a:lvl6pPr>
            <a:lvl7pPr marL="3200400" lvl="6" indent="-317500">
              <a:spcBef>
                <a:spcPts val="1600"/>
              </a:spcBef>
              <a:spcAft>
                <a:spcPts val="0"/>
              </a:spcAft>
              <a:buClr>
                <a:schemeClr val="accent1"/>
              </a:buClr>
              <a:buSzPts val="1400"/>
              <a:buChar char="●"/>
              <a:defRPr>
                <a:solidFill>
                  <a:schemeClr val="accent1"/>
                </a:solidFill>
                <a:highlight>
                  <a:schemeClr val="lt1"/>
                </a:highlight>
              </a:defRPr>
            </a:lvl7pPr>
            <a:lvl8pPr marL="3657600" lvl="7" indent="-317500">
              <a:spcBef>
                <a:spcPts val="1600"/>
              </a:spcBef>
              <a:spcAft>
                <a:spcPts val="0"/>
              </a:spcAft>
              <a:buClr>
                <a:schemeClr val="accent1"/>
              </a:buClr>
              <a:buSzPts val="1400"/>
              <a:buChar char="○"/>
              <a:defRPr>
                <a:solidFill>
                  <a:schemeClr val="accent1"/>
                </a:solidFill>
                <a:highlight>
                  <a:schemeClr val="lt1"/>
                </a:highlight>
              </a:defRPr>
            </a:lvl8pPr>
            <a:lvl9pPr marL="4114800" lvl="8" indent="-317500">
              <a:spcBef>
                <a:spcPts val="1600"/>
              </a:spcBef>
              <a:spcAft>
                <a:spcPts val="1600"/>
              </a:spcAft>
              <a:buClr>
                <a:schemeClr val="accent1"/>
              </a:buClr>
              <a:buSzPts val="1400"/>
              <a:buChar char="■"/>
              <a:defRPr>
                <a:solidFill>
                  <a:schemeClr val="accent1"/>
                </a:solidFill>
                <a:highlight>
                  <a:schemeClr val="lt1"/>
                </a:highlight>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accent1"/>
              </a:buClr>
              <a:buSzPts val="2400"/>
              <a:buFont typeface="Amatic SC"/>
              <a:buNone/>
              <a:defRPr sz="2400" b="1">
                <a:solidFill>
                  <a:schemeClr val="accent1"/>
                </a:solidFill>
                <a:latin typeface="Amatic SC"/>
                <a:ea typeface="Amatic SC"/>
                <a:cs typeface="Amatic SC"/>
                <a:sym typeface="Amatic SC"/>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240275"/>
            <a:ext cx="8520600" cy="1981800"/>
          </a:xfrm>
          <a:prstGeom prst="rect">
            <a:avLst/>
          </a:prstGeom>
        </p:spPr>
        <p:txBody>
          <a:bodyPr spcFirstLastPara="1" wrap="square" lIns="91425" tIns="91425" rIns="91425" bIns="91425" anchor="b" anchorCtr="0"/>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a:spLocks noGrp="1"/>
          </p:cNvSpPr>
          <p:nvPr>
            <p:ph type="body" idx="1"/>
          </p:nvPr>
        </p:nvSpPr>
        <p:spPr>
          <a:xfrm>
            <a:off x="311700" y="33046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Clr>
                <a:schemeClr val="accent1"/>
              </a:buClr>
              <a:buSzPts val="1800"/>
              <a:buChar char="●"/>
              <a:defRPr>
                <a:solidFill>
                  <a:schemeClr val="accent1"/>
                </a:solidFill>
                <a:highlight>
                  <a:schemeClr val="dk1"/>
                </a:highlight>
              </a:defRPr>
            </a:lvl1pPr>
            <a:lvl2pPr marL="914400" lvl="1" indent="-317500" algn="ctr">
              <a:spcBef>
                <a:spcPts val="1600"/>
              </a:spcBef>
              <a:spcAft>
                <a:spcPts val="0"/>
              </a:spcAft>
              <a:buClr>
                <a:schemeClr val="accent1"/>
              </a:buClr>
              <a:buSzPts val="1400"/>
              <a:buChar char="○"/>
              <a:defRPr>
                <a:solidFill>
                  <a:schemeClr val="accent1"/>
                </a:solidFill>
                <a:highlight>
                  <a:schemeClr val="dk1"/>
                </a:highlight>
              </a:defRPr>
            </a:lvl2pPr>
            <a:lvl3pPr marL="1371600" lvl="2" indent="-317500" algn="ctr">
              <a:spcBef>
                <a:spcPts val="1600"/>
              </a:spcBef>
              <a:spcAft>
                <a:spcPts val="0"/>
              </a:spcAft>
              <a:buClr>
                <a:schemeClr val="accent1"/>
              </a:buClr>
              <a:buSzPts val="1400"/>
              <a:buChar char="■"/>
              <a:defRPr>
                <a:solidFill>
                  <a:schemeClr val="accent1"/>
                </a:solidFill>
                <a:highlight>
                  <a:schemeClr val="dk1"/>
                </a:highlight>
              </a:defRPr>
            </a:lvl3pPr>
            <a:lvl4pPr marL="1828800" lvl="3" indent="-317500" algn="ctr">
              <a:spcBef>
                <a:spcPts val="1600"/>
              </a:spcBef>
              <a:spcAft>
                <a:spcPts val="0"/>
              </a:spcAft>
              <a:buClr>
                <a:schemeClr val="accent1"/>
              </a:buClr>
              <a:buSzPts val="1400"/>
              <a:buChar char="●"/>
              <a:defRPr>
                <a:solidFill>
                  <a:schemeClr val="accent1"/>
                </a:solidFill>
                <a:highlight>
                  <a:schemeClr val="dk1"/>
                </a:highlight>
              </a:defRPr>
            </a:lvl4pPr>
            <a:lvl5pPr marL="2286000" lvl="4" indent="-317500" algn="ctr">
              <a:spcBef>
                <a:spcPts val="1600"/>
              </a:spcBef>
              <a:spcAft>
                <a:spcPts val="0"/>
              </a:spcAft>
              <a:buClr>
                <a:schemeClr val="accent1"/>
              </a:buClr>
              <a:buSzPts val="1400"/>
              <a:buChar char="○"/>
              <a:defRPr>
                <a:solidFill>
                  <a:schemeClr val="accent1"/>
                </a:solidFill>
                <a:highlight>
                  <a:schemeClr val="dk1"/>
                </a:highlight>
              </a:defRPr>
            </a:lvl5pPr>
            <a:lvl6pPr marL="2743200" lvl="5" indent="-317500" algn="ctr">
              <a:spcBef>
                <a:spcPts val="1600"/>
              </a:spcBef>
              <a:spcAft>
                <a:spcPts val="0"/>
              </a:spcAft>
              <a:buClr>
                <a:schemeClr val="accent1"/>
              </a:buClr>
              <a:buSzPts val="1400"/>
              <a:buChar char="■"/>
              <a:defRPr>
                <a:solidFill>
                  <a:schemeClr val="accent1"/>
                </a:solidFill>
                <a:highlight>
                  <a:schemeClr val="dk1"/>
                </a:highlight>
              </a:defRPr>
            </a:lvl6pPr>
            <a:lvl7pPr marL="3200400" lvl="6" indent="-317500" algn="ctr">
              <a:spcBef>
                <a:spcPts val="1600"/>
              </a:spcBef>
              <a:spcAft>
                <a:spcPts val="0"/>
              </a:spcAft>
              <a:buClr>
                <a:schemeClr val="accent1"/>
              </a:buClr>
              <a:buSzPts val="1400"/>
              <a:buChar char="●"/>
              <a:defRPr>
                <a:solidFill>
                  <a:schemeClr val="accent1"/>
                </a:solidFill>
                <a:highlight>
                  <a:schemeClr val="dk1"/>
                </a:highlight>
              </a:defRPr>
            </a:lvl7pPr>
            <a:lvl8pPr marL="3657600" lvl="7" indent="-317500" algn="ctr">
              <a:spcBef>
                <a:spcPts val="1600"/>
              </a:spcBef>
              <a:spcAft>
                <a:spcPts val="0"/>
              </a:spcAft>
              <a:buClr>
                <a:schemeClr val="accent1"/>
              </a:buClr>
              <a:buSzPts val="1400"/>
              <a:buChar char="○"/>
              <a:defRPr>
                <a:solidFill>
                  <a:schemeClr val="accent1"/>
                </a:solidFill>
                <a:highlight>
                  <a:schemeClr val="dk1"/>
                </a:highlight>
              </a:defRPr>
            </a:lvl8pPr>
            <a:lvl9pPr marL="4114800" lvl="8" indent="-317500" algn="ctr">
              <a:spcBef>
                <a:spcPts val="1600"/>
              </a:spcBef>
              <a:spcAft>
                <a:spcPts val="1600"/>
              </a:spcAft>
              <a:buClr>
                <a:schemeClr val="accent1"/>
              </a:buClr>
              <a:buSzPts val="1400"/>
              <a:buChar char="■"/>
              <a:defRPr>
                <a:solidFill>
                  <a:schemeClr val="accent1"/>
                </a:solidFill>
                <a:highlight>
                  <a:schemeClr val="dk1"/>
                </a:highlight>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each-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s-419"/>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03500" y="900175"/>
            <a:ext cx="2937000" cy="210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419"/>
              <a:t>MARTHA HIGAREDA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body" idx="2"/>
          </p:nvPr>
        </p:nvSpPr>
        <p:spPr>
          <a:xfrm>
            <a:off x="4731300" y="333125"/>
            <a:ext cx="4326300" cy="446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419">
                <a:solidFill>
                  <a:srgbClr val="000000"/>
                </a:solidFill>
              </a:rPr>
              <a:t>Hija del pintor José Luis Higareda y de la actriz Martha Cervantes. Desde que era niña, Martha ya participaba en actividades artísticas escolares y recreativas. </a:t>
            </a:r>
            <a:endParaRPr/>
          </a:p>
        </p:txBody>
      </p:sp>
      <p:sp>
        <p:nvSpPr>
          <p:cNvPr id="62" name="Google Shape;62;p14"/>
          <p:cNvSpPr txBox="1">
            <a:spLocks noGrp="1"/>
          </p:cNvSpPr>
          <p:nvPr>
            <p:ph type="subTitle" idx="1"/>
          </p:nvPr>
        </p:nvSpPr>
        <p:spPr>
          <a:xfrm>
            <a:off x="229950" y="246877"/>
            <a:ext cx="4045200" cy="1399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419"/>
              <a:t>Martha Elba Higareda Cervantes nació el 24 de agosto de 1983, en la ciudad de Villahermosa, Tabasco.</a:t>
            </a:r>
            <a:endParaRPr/>
          </a:p>
        </p:txBody>
      </p:sp>
      <p:pic>
        <p:nvPicPr>
          <p:cNvPr id="63" name="Google Shape;63;p14"/>
          <p:cNvPicPr preferRelativeResize="0"/>
          <p:nvPr/>
        </p:nvPicPr>
        <p:blipFill>
          <a:blip r:embed="rId3">
            <a:alphaModFix/>
          </a:blip>
          <a:stretch>
            <a:fillRect/>
          </a:stretch>
        </p:blipFill>
        <p:spPr>
          <a:xfrm>
            <a:off x="152400" y="1798777"/>
            <a:ext cx="4256430" cy="3192323"/>
          </a:xfrm>
          <a:prstGeom prst="rect">
            <a:avLst/>
          </a:prstGeom>
          <a:noFill/>
          <a:ln>
            <a:noFill/>
          </a:ln>
        </p:spPr>
      </p:pic>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body" idx="1"/>
          </p:nvPr>
        </p:nvSpPr>
        <p:spPr>
          <a:xfrm>
            <a:off x="311700" y="270700"/>
            <a:ext cx="8520600" cy="42981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s-419" sz="2000"/>
              <a:t>Sus padres la impulsaron a desarrollar su talento artístico, así que a los 14 años se mudó a la Ciudad de México para perseguir la carrera de actuación, sin descuidar otros estudios. Más adelante, Martha cursó la carrera de Comunicación en el TEC de Monterrey, mientras que en las tardes tomaba cursos de actuación.</a:t>
            </a:r>
            <a:endParaRPr sz="2000"/>
          </a:p>
        </p:txBody>
      </p:sp>
      <p:pic>
        <p:nvPicPr>
          <p:cNvPr id="69" name="Google Shape;69;p15"/>
          <p:cNvPicPr preferRelativeResize="0"/>
          <p:nvPr/>
        </p:nvPicPr>
        <p:blipFill>
          <a:blip r:embed="rId3">
            <a:alphaModFix/>
          </a:blip>
          <a:stretch>
            <a:fillRect/>
          </a:stretch>
        </p:blipFill>
        <p:spPr>
          <a:xfrm>
            <a:off x="3619500" y="2468338"/>
            <a:ext cx="1905000" cy="2409825"/>
          </a:xfrm>
          <a:prstGeom prst="rect">
            <a:avLst/>
          </a:prstGeom>
          <a:noFill/>
          <a:ln>
            <a:noFill/>
          </a:ln>
        </p:spPr>
      </p:pic>
    </p:spTree>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768750" y="457500"/>
            <a:ext cx="7811700" cy="3300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419" sz="1800" b="0">
                <a:solidFill>
                  <a:srgbClr val="000000"/>
                </a:solidFill>
                <a:latin typeface="Source Code Pro"/>
                <a:ea typeface="Source Code Pro"/>
                <a:cs typeface="Source Code Pro"/>
                <a:sym typeface="Source Code Pro"/>
              </a:rPr>
              <a:t>  A la par, se inscribió en el Centro de Arte y Comedia Gonzalo Correa, de donde se graduó en el año 2000. Durante ese periodo, Martha participaba en obras teatrales los fines de semana, para no entorpecer sus estudios.</a:t>
            </a:r>
            <a:endParaRPr sz="1800" b="0">
              <a:solidFill>
                <a:srgbClr val="000000"/>
              </a:solidFill>
              <a:latin typeface="Source Code Pro"/>
              <a:ea typeface="Source Code Pro"/>
              <a:cs typeface="Source Code Pro"/>
              <a:sym typeface="Source Code Pro"/>
            </a:endParaRPr>
          </a:p>
          <a:p>
            <a:pPr marL="0" lvl="0" indent="0" algn="ctr" rtl="0">
              <a:spcBef>
                <a:spcPts val="0"/>
              </a:spcBef>
              <a:spcAft>
                <a:spcPts val="0"/>
              </a:spcAft>
              <a:buNone/>
            </a:pPr>
            <a:endParaRPr sz="1100" b="0">
              <a:solidFill>
                <a:srgbClr val="000000"/>
              </a:solidFill>
              <a:latin typeface="Arial"/>
              <a:ea typeface="Arial"/>
              <a:cs typeface="Arial"/>
              <a:sym typeface="Arial"/>
            </a:endParaRPr>
          </a:p>
        </p:txBody>
      </p:sp>
      <p:pic>
        <p:nvPicPr>
          <p:cNvPr id="75" name="Google Shape;75;p16"/>
          <p:cNvPicPr preferRelativeResize="0"/>
          <p:nvPr/>
        </p:nvPicPr>
        <p:blipFill>
          <a:blip r:embed="rId3">
            <a:alphaModFix/>
          </a:blip>
          <a:stretch>
            <a:fillRect/>
          </a:stretch>
        </p:blipFill>
        <p:spPr>
          <a:xfrm>
            <a:off x="3514725" y="2865313"/>
            <a:ext cx="2114550" cy="2162175"/>
          </a:xfrm>
          <a:prstGeom prst="rect">
            <a:avLst/>
          </a:prstGeom>
          <a:noFill/>
          <a:ln w="38100" cap="flat" cmpd="sng">
            <a:solidFill>
              <a:schemeClr val="accent1"/>
            </a:solidFill>
            <a:prstDash val="solid"/>
            <a:round/>
            <a:headEnd type="none" w="sm" len="sm"/>
            <a:tailEnd type="none" w="sm" len="sm"/>
          </a:ln>
        </p:spPr>
      </p:pic>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body" idx="1"/>
          </p:nvPr>
        </p:nvSpPr>
        <p:spPr>
          <a:xfrm>
            <a:off x="311700" y="210275"/>
            <a:ext cx="85206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s-419"/>
              <a:t>En 1999 tuvo su debut en televisión como conductora del programa de Disney Channel, Zapping Zone, además de participar ese año en las telenovelas mexicanas Carita de ángel y Cara o Cruz.</a:t>
            </a:r>
            <a:endParaRPr/>
          </a:p>
        </p:txBody>
      </p:sp>
      <p:pic>
        <p:nvPicPr>
          <p:cNvPr id="81" name="Google Shape;81;p17"/>
          <p:cNvPicPr preferRelativeResize="0"/>
          <p:nvPr/>
        </p:nvPicPr>
        <p:blipFill>
          <a:blip r:embed="rId3">
            <a:alphaModFix/>
          </a:blip>
          <a:stretch>
            <a:fillRect/>
          </a:stretch>
        </p:blipFill>
        <p:spPr>
          <a:xfrm>
            <a:off x="311700" y="2326825"/>
            <a:ext cx="3876200" cy="2314575"/>
          </a:xfrm>
          <a:prstGeom prst="rect">
            <a:avLst/>
          </a:prstGeom>
          <a:noFill/>
          <a:ln>
            <a:noFill/>
          </a:ln>
        </p:spPr>
      </p:pic>
      <p:pic>
        <p:nvPicPr>
          <p:cNvPr id="82" name="Google Shape;82;p17"/>
          <p:cNvPicPr preferRelativeResize="0"/>
          <p:nvPr/>
        </p:nvPicPr>
        <p:blipFill>
          <a:blip r:embed="rId4">
            <a:alphaModFix/>
          </a:blip>
          <a:stretch>
            <a:fillRect/>
          </a:stretch>
        </p:blipFill>
        <p:spPr>
          <a:xfrm>
            <a:off x="4889950" y="2027600"/>
            <a:ext cx="3677825" cy="2758375"/>
          </a:xfrm>
          <a:prstGeom prst="rect">
            <a:avLst/>
          </a:prstGeom>
          <a:noFill/>
          <a:ln>
            <a:noFill/>
          </a:ln>
        </p:spPr>
      </p:pic>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6"/>
        <p:cNvGrpSpPr/>
        <p:nvPr/>
      </p:nvGrpSpPr>
      <p:grpSpPr>
        <a:xfrm>
          <a:off x="0" y="0"/>
          <a:ext cx="0" cy="0"/>
          <a:chOff x="0" y="0"/>
          <a:chExt cx="0" cy="0"/>
        </a:xfrm>
      </p:grpSpPr>
      <p:sp>
        <p:nvSpPr>
          <p:cNvPr id="87" name="Google Shape;87;p18"/>
          <p:cNvSpPr txBox="1">
            <a:spLocks noGrp="1"/>
          </p:cNvSpPr>
          <p:nvPr>
            <p:ph type="body" idx="1"/>
          </p:nvPr>
        </p:nvSpPr>
        <p:spPr>
          <a:xfrm>
            <a:off x="311700" y="504875"/>
            <a:ext cx="3976200" cy="4007100"/>
          </a:xfrm>
          <a:prstGeom prst="rect">
            <a:avLst/>
          </a:prstGeom>
          <a:solidFill>
            <a:schemeClr val="lt1"/>
          </a:solidFill>
        </p:spPr>
        <p:txBody>
          <a:bodyPr spcFirstLastPara="1" wrap="square" lIns="91425" tIns="91425" rIns="91425" bIns="91425" anchor="t" anchorCtr="0">
            <a:noAutofit/>
          </a:bodyPr>
          <a:lstStyle/>
          <a:p>
            <a:pPr marL="0" lvl="0" indent="0" algn="ctr" rtl="0">
              <a:spcBef>
                <a:spcPts val="0"/>
              </a:spcBef>
              <a:spcAft>
                <a:spcPts val="0"/>
              </a:spcAft>
              <a:buNone/>
            </a:pPr>
            <a:r>
              <a:rPr lang="es-419" sz="1800">
                <a:solidFill>
                  <a:srgbClr val="000000"/>
                </a:solidFill>
              </a:rPr>
              <a:t>Sería en 2002 cuando se produce su debut cinematográfico, al lado de Alfonso Herrera y Luis Fernando Peña, en la cinta Amar te duele, del director Francisco Sariñana. La cinta lanzó a la fama a Martha, convirtiéndola en uno de los rostros más conocidos en México.</a:t>
            </a:r>
            <a:endParaRPr sz="1800"/>
          </a:p>
        </p:txBody>
      </p:sp>
      <p:pic>
        <p:nvPicPr>
          <p:cNvPr id="88" name="Google Shape;88;p18"/>
          <p:cNvPicPr preferRelativeResize="0"/>
          <p:nvPr/>
        </p:nvPicPr>
        <p:blipFill>
          <a:blip r:embed="rId3">
            <a:alphaModFix/>
          </a:blip>
          <a:stretch>
            <a:fillRect/>
          </a:stretch>
        </p:blipFill>
        <p:spPr>
          <a:xfrm>
            <a:off x="5164975" y="504875"/>
            <a:ext cx="3093450" cy="4006975"/>
          </a:xfrm>
          <a:prstGeom prst="rect">
            <a:avLst/>
          </a:prstGeom>
          <a:noFill/>
          <a:ln>
            <a:noFill/>
          </a:ln>
        </p:spPr>
      </p:pic>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9"/>
          <p:cNvSpPr txBox="1">
            <a:spLocks noGrp="1"/>
          </p:cNvSpPr>
          <p:nvPr>
            <p:ph type="body" idx="2"/>
          </p:nvPr>
        </p:nvSpPr>
        <p:spPr>
          <a:xfrm>
            <a:off x="5042625" y="2312100"/>
            <a:ext cx="3837000" cy="2742300"/>
          </a:xfrm>
          <a:prstGeom prst="rect">
            <a:avLst/>
          </a:prstGeom>
          <a:ln>
            <a:noFill/>
          </a:ln>
        </p:spPr>
        <p:txBody>
          <a:bodyPr spcFirstLastPara="1" wrap="square" lIns="91425" tIns="91425" rIns="91425" bIns="91425" anchor="ctr" anchorCtr="0">
            <a:noAutofit/>
          </a:bodyPr>
          <a:lstStyle/>
          <a:p>
            <a:pPr marL="0" lvl="0" indent="0" algn="ctr" rtl="0">
              <a:spcBef>
                <a:spcPts val="0"/>
              </a:spcBef>
              <a:spcAft>
                <a:spcPts val="1600"/>
              </a:spcAft>
              <a:buNone/>
            </a:pPr>
            <a:r>
              <a:rPr lang="es-419"/>
              <a:t>En 2005, la actriz probó suerte en Hollywood, siendo parte del reparto de la cinta de horror, Borderland, al lado de Sean Austin.</a:t>
            </a:r>
            <a:endParaRPr/>
          </a:p>
        </p:txBody>
      </p:sp>
      <p:sp>
        <p:nvSpPr>
          <p:cNvPr id="94" name="Google Shape;94;p19"/>
          <p:cNvSpPr txBox="1">
            <a:spLocks noGrp="1"/>
          </p:cNvSpPr>
          <p:nvPr>
            <p:ph type="subTitle" idx="1"/>
          </p:nvPr>
        </p:nvSpPr>
        <p:spPr>
          <a:xfrm>
            <a:off x="265500" y="154700"/>
            <a:ext cx="4045200" cy="40359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s-419">
                <a:solidFill>
                  <a:srgbClr val="000000"/>
                </a:solidFill>
              </a:rPr>
              <a:t> Durante 2003 y 2004 regresó a la pantalla chica, siendo protagonista de las telenovelas Enamórate y Las Juanas.</a:t>
            </a:r>
            <a:endParaRPr>
              <a:solidFill>
                <a:srgbClr val="000000"/>
              </a:solidFill>
            </a:endParaRPr>
          </a:p>
          <a:p>
            <a:pPr marL="0" lvl="0" indent="0" algn="ctr" rtl="0">
              <a:spcBef>
                <a:spcPts val="0"/>
              </a:spcBef>
              <a:spcAft>
                <a:spcPts val="0"/>
              </a:spcAft>
              <a:buNone/>
            </a:pPr>
            <a:endParaRPr/>
          </a:p>
        </p:txBody>
      </p:sp>
      <p:pic>
        <p:nvPicPr>
          <p:cNvPr id="95" name="Google Shape;95;p19"/>
          <p:cNvPicPr preferRelativeResize="0"/>
          <p:nvPr/>
        </p:nvPicPr>
        <p:blipFill>
          <a:blip r:embed="rId3">
            <a:alphaModFix/>
          </a:blip>
          <a:stretch>
            <a:fillRect/>
          </a:stretch>
        </p:blipFill>
        <p:spPr>
          <a:xfrm>
            <a:off x="990450" y="2006700"/>
            <a:ext cx="2857500" cy="2857500"/>
          </a:xfrm>
          <a:prstGeom prst="rect">
            <a:avLst/>
          </a:prstGeom>
          <a:noFill/>
          <a:ln>
            <a:noFill/>
          </a:ln>
        </p:spPr>
      </p:pic>
      <p:pic>
        <p:nvPicPr>
          <p:cNvPr id="96" name="Google Shape;96;p19"/>
          <p:cNvPicPr preferRelativeResize="0"/>
          <p:nvPr/>
        </p:nvPicPr>
        <p:blipFill>
          <a:blip r:embed="rId4">
            <a:alphaModFix/>
          </a:blip>
          <a:stretch>
            <a:fillRect/>
          </a:stretch>
        </p:blipFill>
        <p:spPr>
          <a:xfrm>
            <a:off x="4953825" y="69075"/>
            <a:ext cx="4014600" cy="2243025"/>
          </a:xfrm>
          <a:prstGeom prst="rect">
            <a:avLst/>
          </a:prstGeom>
          <a:noFill/>
          <a:ln>
            <a:noFill/>
          </a:ln>
        </p:spPr>
      </p:pic>
    </p:spTree>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0"/>
          <p:cNvSpPr txBox="1">
            <a:spLocks noGrp="1"/>
          </p:cNvSpPr>
          <p:nvPr>
            <p:ph type="body" idx="1"/>
          </p:nvPr>
        </p:nvSpPr>
        <p:spPr>
          <a:xfrm>
            <a:off x="0" y="81375"/>
            <a:ext cx="4572000" cy="1053000"/>
          </a:xfrm>
          <a:prstGeom prst="rect">
            <a:avLst/>
          </a:prstGeom>
          <a:solidFill>
            <a:schemeClr val="dk1"/>
          </a:solidFill>
        </p:spPr>
        <p:txBody>
          <a:bodyPr spcFirstLastPara="1" wrap="square" lIns="91425" tIns="91425" rIns="91425" bIns="91425" anchor="t" anchorCtr="0">
            <a:noAutofit/>
          </a:bodyPr>
          <a:lstStyle/>
          <a:p>
            <a:pPr marL="0" lvl="0" indent="0" algn="l" rtl="0">
              <a:spcBef>
                <a:spcPts val="0"/>
              </a:spcBef>
              <a:spcAft>
                <a:spcPts val="1600"/>
              </a:spcAft>
              <a:buNone/>
            </a:pPr>
            <a:r>
              <a:rPr lang="es-419" sz="1800">
                <a:solidFill>
                  <a:schemeClr val="accent1"/>
                </a:solidFill>
              </a:rPr>
              <a:t>Ese mismo año, participó en la producción mexicana Siete días, al lado de Jaime Camil.</a:t>
            </a:r>
            <a:endParaRPr sz="1800">
              <a:solidFill>
                <a:schemeClr val="accent1"/>
              </a:solidFill>
            </a:endParaRPr>
          </a:p>
        </p:txBody>
      </p:sp>
      <p:sp>
        <p:nvSpPr>
          <p:cNvPr id="102" name="Google Shape;102;p20"/>
          <p:cNvSpPr txBox="1">
            <a:spLocks noGrp="1"/>
          </p:cNvSpPr>
          <p:nvPr>
            <p:ph type="body" idx="2"/>
          </p:nvPr>
        </p:nvSpPr>
        <p:spPr>
          <a:xfrm>
            <a:off x="0" y="1648863"/>
            <a:ext cx="4572000" cy="1239900"/>
          </a:xfrm>
          <a:prstGeom prst="rect">
            <a:avLst/>
          </a:prstGeom>
          <a:solidFill>
            <a:schemeClr val="dk1"/>
          </a:solidFill>
        </p:spPr>
        <p:txBody>
          <a:bodyPr spcFirstLastPara="1" wrap="square" lIns="91425" tIns="91425" rIns="91425" bIns="91425" anchor="t" anchorCtr="0">
            <a:noAutofit/>
          </a:bodyPr>
          <a:lstStyle/>
          <a:p>
            <a:pPr marL="0" lvl="0" indent="0" algn="just" rtl="0">
              <a:spcBef>
                <a:spcPts val="0"/>
              </a:spcBef>
              <a:spcAft>
                <a:spcPts val="0"/>
              </a:spcAft>
              <a:buNone/>
            </a:pPr>
            <a:r>
              <a:rPr lang="es-419" sz="1800">
                <a:solidFill>
                  <a:srgbClr val="000000"/>
                </a:solidFill>
              </a:rPr>
              <a:t>Dos años más tarde, protagonizó junto a Demián Bichir Fuera del cielo.</a:t>
            </a:r>
            <a:endParaRPr sz="1800"/>
          </a:p>
        </p:txBody>
      </p:sp>
      <p:sp>
        <p:nvSpPr>
          <p:cNvPr id="103" name="Google Shape;103;p20"/>
          <p:cNvSpPr txBox="1"/>
          <p:nvPr/>
        </p:nvSpPr>
        <p:spPr>
          <a:xfrm>
            <a:off x="0" y="3403250"/>
            <a:ext cx="4572000" cy="1379400"/>
          </a:xfrm>
          <a:prstGeom prst="rect">
            <a:avLst/>
          </a:prstGeom>
          <a:solidFill>
            <a:schemeClr val="dk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800">
                <a:latin typeface="Source Code Pro"/>
                <a:ea typeface="Source Code Pro"/>
                <a:cs typeface="Source Code Pro"/>
                <a:sym typeface="Source Code Pro"/>
              </a:rPr>
              <a:t>En 2007 volvió a trabajar con el director Fernando Sariñana en la comedia Niñas Mal, al lado de Camila Sodi y Ximena Sariñana</a:t>
            </a:r>
            <a:endParaRPr sz="1800">
              <a:latin typeface="Source Code Pro"/>
              <a:ea typeface="Source Code Pro"/>
              <a:cs typeface="Source Code Pro"/>
              <a:sym typeface="Source Code Pro"/>
            </a:endParaRPr>
          </a:p>
        </p:txBody>
      </p:sp>
      <p:pic>
        <p:nvPicPr>
          <p:cNvPr id="104" name="Google Shape;104;p20"/>
          <p:cNvPicPr preferRelativeResize="0"/>
          <p:nvPr/>
        </p:nvPicPr>
        <p:blipFill>
          <a:blip r:embed="rId3">
            <a:alphaModFix/>
          </a:blip>
          <a:stretch>
            <a:fillRect/>
          </a:stretch>
        </p:blipFill>
        <p:spPr>
          <a:xfrm>
            <a:off x="4648950" y="81375"/>
            <a:ext cx="2282325" cy="2071426"/>
          </a:xfrm>
          <a:prstGeom prst="rect">
            <a:avLst/>
          </a:prstGeom>
          <a:noFill/>
          <a:ln>
            <a:noFill/>
          </a:ln>
        </p:spPr>
      </p:pic>
      <p:pic>
        <p:nvPicPr>
          <p:cNvPr id="105" name="Google Shape;105;p20"/>
          <p:cNvPicPr preferRelativeResize="0"/>
          <p:nvPr/>
        </p:nvPicPr>
        <p:blipFill>
          <a:blip r:embed="rId4">
            <a:alphaModFix/>
          </a:blip>
          <a:stretch>
            <a:fillRect/>
          </a:stretch>
        </p:blipFill>
        <p:spPr>
          <a:xfrm>
            <a:off x="6961388" y="1455525"/>
            <a:ext cx="2109161" cy="2993000"/>
          </a:xfrm>
          <a:prstGeom prst="rect">
            <a:avLst/>
          </a:prstGeom>
          <a:noFill/>
          <a:ln>
            <a:noFill/>
          </a:ln>
        </p:spPr>
      </p:pic>
      <p:pic>
        <p:nvPicPr>
          <p:cNvPr id="106" name="Google Shape;106;p20"/>
          <p:cNvPicPr preferRelativeResize="0"/>
          <p:nvPr/>
        </p:nvPicPr>
        <p:blipFill>
          <a:blip r:embed="rId5">
            <a:alphaModFix/>
          </a:blip>
          <a:stretch>
            <a:fillRect/>
          </a:stretch>
        </p:blipFill>
        <p:spPr>
          <a:xfrm>
            <a:off x="4712125" y="2152800"/>
            <a:ext cx="2109151" cy="2816449"/>
          </a:xfrm>
          <a:prstGeom prst="rect">
            <a:avLst/>
          </a:prstGeom>
          <a:noFill/>
          <a:ln>
            <a:noFill/>
          </a:ln>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p:tgtEl>
                                          <p:spTgt spid="104"/>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5"/>
                                        </p:tgtEl>
                                        <p:attrNameLst>
                                          <p:attrName>style.visibility</p:attrName>
                                        </p:attrNameLst>
                                      </p:cBhvr>
                                      <p:to>
                                        <p:strVal val="visible"/>
                                      </p:to>
                                    </p:set>
                                    <p:anim calcmode="lin" valueType="num">
                                      <p:cBhvr additive="base">
                                        <p:cTn id="12" dur="1000"/>
                                        <p:tgtEl>
                                          <p:spTgt spid="105"/>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6"/>
                                        </p:tgtEl>
                                        <p:attrNameLst>
                                          <p:attrName>style.visibility</p:attrName>
                                        </p:attrNameLst>
                                      </p:cBhvr>
                                      <p:to>
                                        <p:strVal val="visible"/>
                                      </p:to>
                                    </p:set>
                                    <p:anim calcmode="lin" valueType="num">
                                      <p:cBhvr additive="base">
                                        <p:cTn id="17" dur="1000"/>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10"/>
        <p:cNvGrpSpPr/>
        <p:nvPr/>
      </p:nvGrpSpPr>
      <p:grpSpPr>
        <a:xfrm>
          <a:off x="0" y="0"/>
          <a:ext cx="0" cy="0"/>
          <a:chOff x="0" y="0"/>
          <a:chExt cx="0" cy="0"/>
        </a:xfrm>
      </p:grpSpPr>
      <p:sp>
        <p:nvSpPr>
          <p:cNvPr id="111" name="Google Shape;111;p21"/>
          <p:cNvSpPr txBox="1">
            <a:spLocks noGrp="1"/>
          </p:cNvSpPr>
          <p:nvPr>
            <p:ph type="title"/>
          </p:nvPr>
        </p:nvSpPr>
        <p:spPr>
          <a:xfrm>
            <a:off x="168300" y="1132125"/>
            <a:ext cx="4403700" cy="310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419" sz="2400" b="0">
                <a:latin typeface="Source Code Pro"/>
                <a:ea typeface="Source Code Pro"/>
                <a:cs typeface="Source Code Pro"/>
                <a:sym typeface="Source Code Pro"/>
              </a:rPr>
              <a:t>Posteriormente fue la protagonista en el remake de la cinta Hasta el viento tiene miedo, de Gustavo Moheno.</a:t>
            </a:r>
            <a:endParaRPr sz="2400" b="0">
              <a:latin typeface="Source Code Pro"/>
              <a:ea typeface="Source Code Pro"/>
              <a:cs typeface="Source Code Pro"/>
              <a:sym typeface="Source Code Pro"/>
            </a:endParaRPr>
          </a:p>
          <a:p>
            <a:pPr marL="0" lvl="0" indent="0" algn="l" rtl="0">
              <a:spcBef>
                <a:spcPts val="0"/>
              </a:spcBef>
              <a:spcAft>
                <a:spcPts val="0"/>
              </a:spcAft>
              <a:buNone/>
            </a:pPr>
            <a:endParaRPr/>
          </a:p>
        </p:txBody>
      </p:sp>
      <p:pic>
        <p:nvPicPr>
          <p:cNvPr id="112" name="Google Shape;112;p21"/>
          <p:cNvPicPr preferRelativeResize="0"/>
          <p:nvPr/>
        </p:nvPicPr>
        <p:blipFill>
          <a:blip r:embed="rId3">
            <a:alphaModFix/>
          </a:blip>
          <a:stretch>
            <a:fillRect/>
          </a:stretch>
        </p:blipFill>
        <p:spPr>
          <a:xfrm>
            <a:off x="4764975" y="172936"/>
            <a:ext cx="3648150" cy="4797614"/>
          </a:xfrm>
          <a:prstGeom prst="rect">
            <a:avLst/>
          </a:prstGeom>
          <a:noFill/>
          <a:ln w="38100" cap="flat" cmpd="sng">
            <a:solidFill>
              <a:schemeClr val="accent1"/>
            </a:solidFill>
            <a:prstDash val="solid"/>
            <a:round/>
            <a:headEnd type="none" w="sm" len="sm"/>
            <a:tailEnd type="none" w="sm" len="sm"/>
          </a:ln>
        </p:spPr>
      </p:pic>
    </p:spTree>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2"/>
          <p:cNvSpPr txBox="1">
            <a:spLocks noGrp="1"/>
          </p:cNvSpPr>
          <p:nvPr>
            <p:ph type="body" idx="2"/>
          </p:nvPr>
        </p:nvSpPr>
        <p:spPr>
          <a:xfrm>
            <a:off x="5003975" y="73363"/>
            <a:ext cx="3837000" cy="32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419"/>
              <a:t>Sería en 2010 cuando Martha Higareda haría su debut como guionista, en la cinta Te presento a Laura, de Fez Noriega, donde además de escribir también actuaba al lado de Kuno Becker.</a:t>
            </a:r>
            <a:endParaRPr/>
          </a:p>
        </p:txBody>
      </p:sp>
      <p:sp>
        <p:nvSpPr>
          <p:cNvPr id="118" name="Google Shape;118;p22"/>
          <p:cNvSpPr txBox="1">
            <a:spLocks noGrp="1"/>
          </p:cNvSpPr>
          <p:nvPr>
            <p:ph type="subTitle" idx="1"/>
          </p:nvPr>
        </p:nvSpPr>
        <p:spPr>
          <a:xfrm>
            <a:off x="201050" y="3338775"/>
            <a:ext cx="4241700" cy="14709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s-419">
                <a:solidFill>
                  <a:srgbClr val="000000"/>
                </a:solidFill>
              </a:rPr>
              <a:t>En 2008, volvió al cine hollywoodense con el drama policial Street Kings, al lado de los actores Keanu Reeves y Forest Whitaker.</a:t>
            </a:r>
            <a:endParaRPr/>
          </a:p>
        </p:txBody>
      </p:sp>
      <p:pic>
        <p:nvPicPr>
          <p:cNvPr id="119" name="Google Shape;119;p22"/>
          <p:cNvPicPr preferRelativeResize="0"/>
          <p:nvPr/>
        </p:nvPicPr>
        <p:blipFill>
          <a:blip r:embed="rId3">
            <a:alphaModFix/>
          </a:blip>
          <a:stretch>
            <a:fillRect/>
          </a:stretch>
        </p:blipFill>
        <p:spPr>
          <a:xfrm>
            <a:off x="804913" y="165275"/>
            <a:ext cx="3033975" cy="3033975"/>
          </a:xfrm>
          <a:prstGeom prst="rect">
            <a:avLst/>
          </a:prstGeom>
          <a:noFill/>
          <a:ln>
            <a:noFill/>
          </a:ln>
        </p:spPr>
      </p:pic>
      <p:pic>
        <p:nvPicPr>
          <p:cNvPr id="120" name="Google Shape;120;p22"/>
          <p:cNvPicPr preferRelativeResize="0"/>
          <p:nvPr/>
        </p:nvPicPr>
        <p:blipFill>
          <a:blip r:embed="rId4">
            <a:alphaModFix/>
          </a:blip>
          <a:stretch>
            <a:fillRect/>
          </a:stretch>
        </p:blipFill>
        <p:spPr>
          <a:xfrm>
            <a:off x="5311290" y="3044578"/>
            <a:ext cx="3351275" cy="1886925"/>
          </a:xfrm>
          <a:prstGeom prst="rect">
            <a:avLst/>
          </a:prstGeom>
          <a:noFill/>
          <a:ln>
            <a:noFill/>
          </a:ln>
        </p:spPr>
      </p:pic>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3"/>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s-419" sz="1800" b="0">
                <a:solidFill>
                  <a:srgbClr val="000000"/>
                </a:solidFill>
                <a:latin typeface="Source Code Pro"/>
                <a:ea typeface="Source Code Pro"/>
                <a:cs typeface="Source Code Pro"/>
                <a:sym typeface="Source Code Pro"/>
              </a:rPr>
              <a:t>En 2012, protagonizó Cásese quien pueda, al lado de su hermana Miriam, donde también fungió como guionista y productora.</a:t>
            </a:r>
            <a:endParaRPr sz="1800" b="0">
              <a:solidFill>
                <a:srgbClr val="000000"/>
              </a:solidFill>
              <a:latin typeface="Source Code Pro"/>
              <a:ea typeface="Source Code Pro"/>
              <a:cs typeface="Source Code Pro"/>
              <a:sym typeface="Source Code Pro"/>
            </a:endParaRPr>
          </a:p>
          <a:p>
            <a:pPr marL="0" lvl="0" indent="0" algn="ctr" rtl="0">
              <a:spcBef>
                <a:spcPts val="0"/>
              </a:spcBef>
              <a:spcAft>
                <a:spcPts val="0"/>
              </a:spcAft>
              <a:buNone/>
            </a:pPr>
            <a:endParaRPr/>
          </a:p>
        </p:txBody>
      </p:sp>
      <p:pic>
        <p:nvPicPr>
          <p:cNvPr id="126" name="Google Shape;126;p23"/>
          <p:cNvPicPr preferRelativeResize="0"/>
          <p:nvPr/>
        </p:nvPicPr>
        <p:blipFill>
          <a:blip r:embed="rId3">
            <a:alphaModFix/>
          </a:blip>
          <a:stretch>
            <a:fillRect/>
          </a:stretch>
        </p:blipFill>
        <p:spPr>
          <a:xfrm>
            <a:off x="3318223" y="1804725"/>
            <a:ext cx="2238574" cy="3184079"/>
          </a:xfrm>
          <a:prstGeom prst="rect">
            <a:avLst/>
          </a:prstGeom>
          <a:noFill/>
          <a:ln>
            <a:noFill/>
          </a:ln>
        </p:spPr>
      </p:pic>
    </p:spTree>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4"/>
          <p:cNvSpPr txBox="1">
            <a:spLocks noGrp="1"/>
          </p:cNvSpPr>
          <p:nvPr>
            <p:ph type="ctrTitle"/>
          </p:nvPr>
        </p:nvSpPr>
        <p:spPr>
          <a:xfrm>
            <a:off x="440625" y="-496900"/>
            <a:ext cx="8520600" cy="26124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s-419" sz="1800">
                <a:solidFill>
                  <a:schemeClr val="lt1"/>
                </a:solidFill>
                <a:highlight>
                  <a:schemeClr val="accent1"/>
                </a:highlight>
                <a:latin typeface="Source Code Pro"/>
                <a:ea typeface="Source Code Pro"/>
                <a:cs typeface="Source Code Pro"/>
                <a:sym typeface="Source Code Pro"/>
              </a:rPr>
              <a:t>Para 2016 protagonizó dos exitosas películas mexicanas, el drama Vive por mi, del director Chema de la Peña, sobre las vidas de tres personas que esperan la donación de un órgano, y el remake de la película de Bollywood, 3 idiotas. </a:t>
            </a:r>
            <a:endParaRPr/>
          </a:p>
        </p:txBody>
      </p:sp>
      <p:sp>
        <p:nvSpPr>
          <p:cNvPr id="132" name="Google Shape;132;p24"/>
          <p:cNvSpPr txBox="1">
            <a:spLocks noGrp="1"/>
          </p:cNvSpPr>
          <p:nvPr>
            <p:ph type="subTitle" idx="1"/>
          </p:nvPr>
        </p:nvSpPr>
        <p:spPr>
          <a:xfrm>
            <a:off x="656625" y="4414575"/>
            <a:ext cx="8088600" cy="9924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s-419" sz="1800">
                <a:solidFill>
                  <a:schemeClr val="lt1"/>
                </a:solidFill>
                <a:highlight>
                  <a:schemeClr val="accent1"/>
                </a:highlight>
              </a:rPr>
              <a:t>En la actualidad, la actriz sigue alternando sus participaciones como guionista y productora.</a:t>
            </a:r>
            <a:endParaRPr sz="1800">
              <a:solidFill>
                <a:schemeClr val="lt1"/>
              </a:solidFill>
              <a:highlight>
                <a:schemeClr val="accent1"/>
              </a:highlight>
            </a:endParaRPr>
          </a:p>
          <a:p>
            <a:pPr marL="0" lvl="0" indent="0" algn="ctr" rtl="0">
              <a:spcBef>
                <a:spcPts val="0"/>
              </a:spcBef>
              <a:spcAft>
                <a:spcPts val="0"/>
              </a:spcAft>
              <a:buNone/>
            </a:pPr>
            <a:endParaRPr/>
          </a:p>
        </p:txBody>
      </p:sp>
      <p:pic>
        <p:nvPicPr>
          <p:cNvPr id="133" name="Google Shape;133;p24"/>
          <p:cNvPicPr preferRelativeResize="0"/>
          <p:nvPr/>
        </p:nvPicPr>
        <p:blipFill rotWithShape="1">
          <a:blip r:embed="rId3">
            <a:alphaModFix/>
          </a:blip>
          <a:srcRect t="6324" b="11862"/>
          <a:stretch/>
        </p:blipFill>
        <p:spPr>
          <a:xfrm>
            <a:off x="1361750" y="1535825"/>
            <a:ext cx="2565300" cy="2795550"/>
          </a:xfrm>
          <a:prstGeom prst="rect">
            <a:avLst/>
          </a:prstGeom>
          <a:noFill/>
          <a:ln>
            <a:noFill/>
          </a:ln>
        </p:spPr>
      </p:pic>
      <p:pic>
        <p:nvPicPr>
          <p:cNvPr id="134" name="Google Shape;134;p24"/>
          <p:cNvPicPr preferRelativeResize="0"/>
          <p:nvPr/>
        </p:nvPicPr>
        <p:blipFill>
          <a:blip r:embed="rId4">
            <a:alphaModFix/>
          </a:blip>
          <a:stretch>
            <a:fillRect/>
          </a:stretch>
        </p:blipFill>
        <p:spPr>
          <a:xfrm>
            <a:off x="4092325" y="1672650"/>
            <a:ext cx="4483376" cy="2521901"/>
          </a:xfrm>
          <a:prstGeom prst="rect">
            <a:avLst/>
          </a:prstGeom>
          <a:noFill/>
          <a:ln>
            <a:noFill/>
          </a:ln>
        </p:spPr>
      </p:pic>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5"/>
          <p:cNvSpPr txBox="1">
            <a:spLocks noGrp="1"/>
          </p:cNvSpPr>
          <p:nvPr>
            <p:ph type="title"/>
          </p:nvPr>
        </p:nvSpPr>
        <p:spPr>
          <a:xfrm>
            <a:off x="316063" y="-158075"/>
            <a:ext cx="8211600" cy="33258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s-419" sz="1800" b="0">
                <a:solidFill>
                  <a:srgbClr val="000000"/>
                </a:solidFill>
                <a:latin typeface="Source Code Pro"/>
                <a:ea typeface="Source Code Pro"/>
                <a:cs typeface="Source Code Pro"/>
                <a:sym typeface="Source Code Pro"/>
              </a:rPr>
              <a:t>Catalogada por la crítica cinematográfica como una de las reinas de la taquilla mexicana. Su nombre se ha convertido en sinónimo de éxito garantizado, ya que la actriz ha cautivado a las audiencias con su personalidad y talento, y el público ha demostrado de vuelta su amor incondicional hacia el trabajo y los numerosos proyectos de la mexicana, desde “Amar te duele” y “Fuera del cielo”, hasta largometrajes más recientes como “No manches Frida”, “3 Idiotas” y “Vive por mí”.</a:t>
            </a:r>
            <a:endParaRPr sz="1800">
              <a:latin typeface="Source Code Pro"/>
              <a:ea typeface="Source Code Pro"/>
              <a:cs typeface="Source Code Pro"/>
              <a:sym typeface="Source Code Pro"/>
            </a:endParaRPr>
          </a:p>
        </p:txBody>
      </p:sp>
      <p:pic>
        <p:nvPicPr>
          <p:cNvPr id="140" name="Google Shape;140;p25"/>
          <p:cNvPicPr preferRelativeResize="0"/>
          <p:nvPr/>
        </p:nvPicPr>
        <p:blipFill>
          <a:blip r:embed="rId3">
            <a:alphaModFix/>
          </a:blip>
          <a:stretch>
            <a:fillRect/>
          </a:stretch>
        </p:blipFill>
        <p:spPr>
          <a:xfrm>
            <a:off x="2367250" y="2974350"/>
            <a:ext cx="3957524" cy="2040224"/>
          </a:xfrm>
          <a:prstGeom prst="rect">
            <a:avLst/>
          </a:prstGeom>
          <a:noFill/>
          <a:ln>
            <a:noFill/>
          </a:ln>
        </p:spPr>
      </p:pic>
    </p:spTree>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6"/>
          <p:cNvSpPr txBox="1">
            <a:spLocks noGrp="1"/>
          </p:cNvSpPr>
          <p:nvPr>
            <p:ph type="ctrTitle"/>
          </p:nvPr>
        </p:nvSpPr>
        <p:spPr>
          <a:xfrm>
            <a:off x="311700" y="-491900"/>
            <a:ext cx="8520600" cy="35745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sz="1800" b="0">
              <a:solidFill>
                <a:srgbClr val="000000"/>
              </a:solidFill>
              <a:latin typeface="Source Code Pro"/>
              <a:ea typeface="Source Code Pro"/>
              <a:cs typeface="Source Code Pro"/>
              <a:sym typeface="Source Code Pro"/>
            </a:endParaRPr>
          </a:p>
          <a:p>
            <a:pPr marL="0" lvl="0" indent="0" algn="ctr" rtl="0">
              <a:lnSpc>
                <a:spcPct val="115000"/>
              </a:lnSpc>
              <a:spcBef>
                <a:spcPts val="0"/>
              </a:spcBef>
              <a:spcAft>
                <a:spcPts val="0"/>
              </a:spcAft>
              <a:buNone/>
            </a:pPr>
            <a:endParaRPr sz="1800" b="0">
              <a:solidFill>
                <a:srgbClr val="000000"/>
              </a:solidFill>
              <a:latin typeface="Source Code Pro"/>
              <a:ea typeface="Source Code Pro"/>
              <a:cs typeface="Source Code Pro"/>
              <a:sym typeface="Source Code Pro"/>
            </a:endParaRPr>
          </a:p>
          <a:p>
            <a:pPr marL="0" lvl="0" indent="0" algn="ctr" rtl="0">
              <a:lnSpc>
                <a:spcPct val="115000"/>
              </a:lnSpc>
              <a:spcBef>
                <a:spcPts val="0"/>
              </a:spcBef>
              <a:spcAft>
                <a:spcPts val="0"/>
              </a:spcAft>
              <a:buNone/>
            </a:pPr>
            <a:endParaRPr sz="1800" b="0">
              <a:solidFill>
                <a:srgbClr val="000000"/>
              </a:solidFill>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800" b="0">
                <a:solidFill>
                  <a:srgbClr val="000000"/>
                </a:solidFill>
                <a:latin typeface="Source Code Pro"/>
                <a:ea typeface="Source Code Pro"/>
                <a:cs typeface="Source Code Pro"/>
                <a:sym typeface="Source Code Pro"/>
              </a:rPr>
              <a:t>Durante su carrera ha protagonizado también series norteamericanas de impacto internacional; destacan “Tiempo final”, “CSI Miami”, “Hawaii Five-0”, la producción original de Sony Pictures, “El Mariachi”, y “Altered Carbon”, distribuida por Netflix.</a:t>
            </a:r>
            <a:endParaRPr sz="1800" b="0">
              <a:solidFill>
                <a:srgbClr val="000000"/>
              </a:solidFill>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800" b="0">
                <a:solidFill>
                  <a:srgbClr val="000000"/>
                </a:solidFill>
                <a:latin typeface="Source Code Pro"/>
                <a:ea typeface="Source Code Pro"/>
                <a:cs typeface="Source Code Pro"/>
                <a:sym typeface="Source Code Pro"/>
              </a:rPr>
              <a:t> </a:t>
            </a:r>
            <a:endParaRPr sz="1800" b="0">
              <a:solidFill>
                <a:srgbClr val="000000"/>
              </a:solidFill>
              <a:latin typeface="Source Code Pro"/>
              <a:ea typeface="Source Code Pro"/>
              <a:cs typeface="Source Code Pro"/>
              <a:sym typeface="Source Code Pro"/>
            </a:endParaRPr>
          </a:p>
          <a:p>
            <a:pPr marL="0" lvl="0" indent="0" algn="ctr" rtl="0">
              <a:spcBef>
                <a:spcPts val="0"/>
              </a:spcBef>
              <a:spcAft>
                <a:spcPts val="0"/>
              </a:spcAft>
              <a:buNone/>
            </a:pPr>
            <a:endParaRPr/>
          </a:p>
        </p:txBody>
      </p:sp>
      <p:pic>
        <p:nvPicPr>
          <p:cNvPr id="146" name="Google Shape;146;p26"/>
          <p:cNvPicPr preferRelativeResize="0"/>
          <p:nvPr/>
        </p:nvPicPr>
        <p:blipFill>
          <a:blip r:embed="rId3">
            <a:alphaModFix/>
          </a:blip>
          <a:stretch>
            <a:fillRect/>
          </a:stretch>
        </p:blipFill>
        <p:spPr>
          <a:xfrm>
            <a:off x="2106550" y="1832900"/>
            <a:ext cx="4811175" cy="3207450"/>
          </a:xfrm>
          <a:prstGeom prst="rect">
            <a:avLst/>
          </a:prstGeom>
          <a:noFill/>
          <a:ln>
            <a:noFill/>
          </a:ln>
        </p:spPr>
      </p:pic>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7"/>
          <p:cNvSpPr txBox="1"/>
          <p:nvPr/>
        </p:nvSpPr>
        <p:spPr>
          <a:xfrm>
            <a:off x="401850" y="3441900"/>
            <a:ext cx="8340300" cy="1546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s-419" sz="1800">
                <a:latin typeface="Source Code Pro"/>
                <a:ea typeface="Source Code Pro"/>
                <a:cs typeface="Source Code Pro"/>
                <a:sym typeface="Source Code Pro"/>
              </a:rPr>
              <a:t>A la par de su faceta como actriz, se ha desarrollado exitosamente como escritora y productora en películas como “Te presento a Laura”, “Cásese quien pueda”, y próximamente “Tod@s caen”.</a:t>
            </a:r>
            <a:endParaRPr sz="1800">
              <a:latin typeface="Source Code Pro"/>
              <a:ea typeface="Source Code Pro"/>
              <a:cs typeface="Source Code Pro"/>
              <a:sym typeface="Source Code Pro"/>
            </a:endParaRPr>
          </a:p>
          <a:p>
            <a:pPr marL="0" lvl="0" indent="0" algn="l" rtl="0">
              <a:spcBef>
                <a:spcPts val="0"/>
              </a:spcBef>
              <a:spcAft>
                <a:spcPts val="0"/>
              </a:spcAft>
              <a:buNone/>
            </a:pPr>
            <a:endParaRPr>
              <a:latin typeface="Source Code Pro"/>
              <a:ea typeface="Source Code Pro"/>
              <a:cs typeface="Source Code Pro"/>
              <a:sym typeface="Source Code Pro"/>
            </a:endParaRPr>
          </a:p>
        </p:txBody>
      </p:sp>
      <p:sp>
        <p:nvSpPr>
          <p:cNvPr id="152" name="Google Shape;152;p27"/>
          <p:cNvSpPr txBox="1"/>
          <p:nvPr/>
        </p:nvSpPr>
        <p:spPr>
          <a:xfrm>
            <a:off x="3153600" y="-180475"/>
            <a:ext cx="7332300" cy="85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Source Code Pro"/>
              <a:ea typeface="Source Code Pro"/>
              <a:cs typeface="Source Code Pro"/>
              <a:sym typeface="Source Code Pro"/>
            </a:endParaRPr>
          </a:p>
        </p:txBody>
      </p:sp>
      <p:sp>
        <p:nvSpPr>
          <p:cNvPr id="153" name="Google Shape;153;p27"/>
          <p:cNvSpPr/>
          <p:nvPr/>
        </p:nvSpPr>
        <p:spPr>
          <a:xfrm>
            <a:off x="-94925" y="0"/>
            <a:ext cx="9239100" cy="33858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4" name="Google Shape;154;p27"/>
          <p:cNvPicPr preferRelativeResize="0"/>
          <p:nvPr/>
        </p:nvPicPr>
        <p:blipFill>
          <a:blip r:embed="rId3">
            <a:alphaModFix/>
          </a:blip>
          <a:stretch>
            <a:fillRect/>
          </a:stretch>
        </p:blipFill>
        <p:spPr>
          <a:xfrm>
            <a:off x="2330200" y="199300"/>
            <a:ext cx="4388847" cy="2875227"/>
          </a:xfrm>
          <a:prstGeom prst="rect">
            <a:avLst/>
          </a:prstGeom>
          <a:noFill/>
          <a:ln w="9525" cap="flat" cmpd="sng">
            <a:solidFill>
              <a:schemeClr val="dk1"/>
            </a:solidFill>
            <a:prstDash val="solid"/>
            <a:round/>
            <a:headEnd type="none" w="sm" len="sm"/>
            <a:tailEnd type="none" w="sm" len="sm"/>
          </a:ln>
        </p:spPr>
      </p:pic>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8"/>
          <p:cNvSpPr txBox="1">
            <a:spLocks noGrp="1"/>
          </p:cNvSpPr>
          <p:nvPr>
            <p:ph type="title"/>
          </p:nvPr>
        </p:nvSpPr>
        <p:spPr>
          <a:xfrm>
            <a:off x="311700" y="502750"/>
            <a:ext cx="2808000" cy="760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s-419"/>
              <a:t>TRAYECTORIA</a:t>
            </a:r>
            <a:endParaRPr/>
          </a:p>
          <a:p>
            <a:pPr marL="0" lvl="0" indent="0" algn="l" rtl="0">
              <a:spcBef>
                <a:spcPts val="0"/>
              </a:spcBef>
              <a:spcAft>
                <a:spcPts val="0"/>
              </a:spcAft>
              <a:buNone/>
            </a:pPr>
            <a:endParaRPr/>
          </a:p>
        </p:txBody>
      </p:sp>
      <p:sp>
        <p:nvSpPr>
          <p:cNvPr id="160" name="Google Shape;160;p28"/>
          <p:cNvSpPr txBox="1">
            <a:spLocks noGrp="1"/>
          </p:cNvSpPr>
          <p:nvPr>
            <p:ph type="body" idx="1"/>
          </p:nvPr>
        </p:nvSpPr>
        <p:spPr>
          <a:xfrm>
            <a:off x="214450" y="841725"/>
            <a:ext cx="3570900" cy="4164000"/>
          </a:xfrm>
          <a:prstGeom prst="rect">
            <a:avLst/>
          </a:prstGeom>
        </p:spPr>
        <p:txBody>
          <a:bodyPr spcFirstLastPara="1" wrap="square" lIns="91425" tIns="91425" rIns="91425" bIns="91425" anchor="t" anchorCtr="0">
            <a:noAutofit/>
          </a:bodyPr>
          <a:lstStyle/>
          <a:p>
            <a:pPr marL="685800" lvl="0" indent="-228600" algn="ctr" rtl="0">
              <a:spcBef>
                <a:spcPts val="0"/>
              </a:spcBef>
              <a:spcAft>
                <a:spcPts val="0"/>
              </a:spcAft>
              <a:buNone/>
            </a:pPr>
            <a:r>
              <a:rPr lang="es-419" sz="1100">
                <a:solidFill>
                  <a:schemeClr val="accent1"/>
                </a:solidFill>
                <a:highlight>
                  <a:schemeClr val="dk1"/>
                </a:highlight>
              </a:rPr>
              <a:t>●</a:t>
            </a:r>
            <a:r>
              <a:rPr lang="es-419" sz="700">
                <a:solidFill>
                  <a:schemeClr val="accent1"/>
                </a:solidFill>
                <a:highlight>
                  <a:schemeClr val="dk1"/>
                </a:highlight>
              </a:rPr>
              <a:t>       </a:t>
            </a:r>
            <a:r>
              <a:rPr lang="es-419" sz="1100">
                <a:solidFill>
                  <a:schemeClr val="accent1"/>
                </a:solidFill>
                <a:highlight>
                  <a:schemeClr val="dk1"/>
                </a:highlight>
              </a:rPr>
              <a:t>CINE</a:t>
            </a:r>
            <a:endParaRPr sz="1100">
              <a:solidFill>
                <a:schemeClr val="accent1"/>
              </a:solidFill>
              <a:highlight>
                <a:schemeClr val="dk1"/>
              </a:highlight>
            </a:endParaRPr>
          </a:p>
          <a:p>
            <a:pPr marL="0" lvl="0" indent="0" algn="ctr" rtl="0">
              <a:spcBef>
                <a:spcPts val="0"/>
              </a:spcBef>
              <a:spcAft>
                <a:spcPts val="0"/>
              </a:spcAft>
              <a:buNone/>
            </a:pPr>
            <a:r>
              <a:rPr lang="es-419" sz="1100">
                <a:solidFill>
                  <a:srgbClr val="000000"/>
                </a:solidFill>
              </a:rPr>
              <a:t>2019 No manches Frida 2 (Lucy) Dir. Nacho G. Velilla</a:t>
            </a:r>
            <a:endParaRPr sz="1100">
              <a:solidFill>
                <a:srgbClr val="000000"/>
              </a:solidFill>
            </a:endParaRPr>
          </a:p>
          <a:p>
            <a:pPr marL="0" lvl="0" indent="0" algn="ctr" rtl="0">
              <a:spcBef>
                <a:spcPts val="0"/>
              </a:spcBef>
              <a:spcAft>
                <a:spcPts val="0"/>
              </a:spcAft>
              <a:buNone/>
            </a:pPr>
            <a:r>
              <a:rPr lang="es-419" sz="1100">
                <a:solidFill>
                  <a:srgbClr val="000000"/>
                </a:solidFill>
              </a:rPr>
              <a:t> </a:t>
            </a:r>
            <a:endParaRPr sz="1100">
              <a:solidFill>
                <a:srgbClr val="000000"/>
              </a:solidFill>
            </a:endParaRPr>
          </a:p>
          <a:p>
            <a:pPr marL="0" lvl="0" indent="0" algn="ctr" rtl="0">
              <a:spcBef>
                <a:spcPts val="0"/>
              </a:spcBef>
              <a:spcAft>
                <a:spcPts val="0"/>
              </a:spcAft>
              <a:buNone/>
            </a:pPr>
            <a:r>
              <a:rPr lang="es-419" sz="1100">
                <a:solidFill>
                  <a:srgbClr val="000000"/>
                </a:solidFill>
              </a:rPr>
              <a:t>2018 Tod@s caen (Mía) Productora y Escritora. Dir. Ariel Winograd</a:t>
            </a:r>
            <a:endParaRPr sz="1100">
              <a:solidFill>
                <a:srgbClr val="000000"/>
              </a:solidFill>
            </a:endParaRPr>
          </a:p>
          <a:p>
            <a:pPr marL="0" lvl="0" indent="0" algn="ctr" rtl="0">
              <a:spcBef>
                <a:spcPts val="0"/>
              </a:spcBef>
              <a:spcAft>
                <a:spcPts val="0"/>
              </a:spcAft>
              <a:buNone/>
            </a:pPr>
            <a:r>
              <a:rPr lang="es-419" sz="1100">
                <a:solidFill>
                  <a:srgbClr val="000000"/>
                </a:solidFill>
              </a:rPr>
              <a:t> </a:t>
            </a:r>
            <a:endParaRPr sz="1100">
              <a:solidFill>
                <a:srgbClr val="000000"/>
              </a:solidFill>
            </a:endParaRPr>
          </a:p>
          <a:p>
            <a:pPr marL="0" lvl="0" indent="0" algn="ctr" rtl="0">
              <a:spcBef>
                <a:spcPts val="0"/>
              </a:spcBef>
              <a:spcAft>
                <a:spcPts val="0"/>
              </a:spcAft>
              <a:buNone/>
            </a:pPr>
            <a:r>
              <a:rPr lang="es-419" sz="1100">
                <a:solidFill>
                  <a:srgbClr val="000000"/>
                </a:solidFill>
              </a:rPr>
              <a:t>2018 Deadtectives (Abril) Dir. Tony West</a:t>
            </a:r>
            <a:endParaRPr sz="1100">
              <a:solidFill>
                <a:srgbClr val="000000"/>
              </a:solidFill>
            </a:endParaRPr>
          </a:p>
          <a:p>
            <a:pPr marL="0" lvl="0" indent="0" algn="ctr" rtl="0">
              <a:spcBef>
                <a:spcPts val="0"/>
              </a:spcBef>
              <a:spcAft>
                <a:spcPts val="0"/>
              </a:spcAft>
              <a:buNone/>
            </a:pPr>
            <a:r>
              <a:rPr lang="es-419" sz="1100">
                <a:solidFill>
                  <a:srgbClr val="000000"/>
                </a:solidFill>
              </a:rPr>
              <a:t> </a:t>
            </a:r>
            <a:endParaRPr sz="1100">
              <a:solidFill>
                <a:srgbClr val="000000"/>
              </a:solidFill>
            </a:endParaRPr>
          </a:p>
          <a:p>
            <a:pPr marL="0" lvl="0" indent="0" algn="ctr" rtl="0">
              <a:spcBef>
                <a:spcPts val="0"/>
              </a:spcBef>
              <a:spcAft>
                <a:spcPts val="0"/>
              </a:spcAft>
              <a:buNone/>
            </a:pPr>
            <a:r>
              <a:rPr lang="es-419" sz="1100">
                <a:solidFill>
                  <a:srgbClr val="000000"/>
                </a:solidFill>
              </a:rPr>
              <a:t>2017 3 Idiotas (Mariana) Productora Ejecutiva, Escritora. Dir. Carlos Bolado</a:t>
            </a:r>
            <a:endParaRPr sz="1100">
              <a:solidFill>
                <a:srgbClr val="000000"/>
              </a:solidFill>
            </a:endParaRPr>
          </a:p>
          <a:p>
            <a:pPr marL="0" lvl="0" indent="0" algn="ctr" rtl="0">
              <a:spcBef>
                <a:spcPts val="0"/>
              </a:spcBef>
              <a:spcAft>
                <a:spcPts val="0"/>
              </a:spcAft>
              <a:buNone/>
            </a:pPr>
            <a:r>
              <a:rPr lang="es-419" sz="1100">
                <a:solidFill>
                  <a:srgbClr val="000000"/>
                </a:solidFill>
              </a:rPr>
              <a:t> </a:t>
            </a:r>
            <a:endParaRPr sz="1100">
              <a:solidFill>
                <a:srgbClr val="000000"/>
              </a:solidFill>
            </a:endParaRPr>
          </a:p>
          <a:p>
            <a:pPr marL="0" lvl="0" indent="0" algn="ctr" rtl="0">
              <a:spcBef>
                <a:spcPts val="0"/>
              </a:spcBef>
              <a:spcAft>
                <a:spcPts val="0"/>
              </a:spcAft>
              <a:buNone/>
            </a:pPr>
            <a:r>
              <a:rPr lang="es-419" sz="1100">
                <a:solidFill>
                  <a:srgbClr val="000000"/>
                </a:solidFill>
              </a:rPr>
              <a:t>2017 Vive por mí (Ana) Dir. Chema De La Peña</a:t>
            </a:r>
            <a:endParaRPr sz="1100">
              <a:solidFill>
                <a:srgbClr val="000000"/>
              </a:solidFill>
            </a:endParaRPr>
          </a:p>
          <a:p>
            <a:pPr marL="0" lvl="0" indent="0" algn="ctr" rtl="0">
              <a:spcBef>
                <a:spcPts val="0"/>
              </a:spcBef>
              <a:spcAft>
                <a:spcPts val="0"/>
              </a:spcAft>
              <a:buNone/>
            </a:pPr>
            <a:r>
              <a:rPr lang="es-419" sz="1100">
                <a:solidFill>
                  <a:srgbClr val="000000"/>
                </a:solidFill>
              </a:rPr>
              <a:t> </a:t>
            </a:r>
            <a:endParaRPr sz="1100">
              <a:solidFill>
                <a:srgbClr val="000000"/>
              </a:solidFill>
            </a:endParaRPr>
          </a:p>
          <a:p>
            <a:pPr marL="0" lvl="0" indent="0" algn="ctr" rtl="0">
              <a:spcBef>
                <a:spcPts val="0"/>
              </a:spcBef>
              <a:spcAft>
                <a:spcPts val="0"/>
              </a:spcAft>
              <a:buNone/>
            </a:pPr>
            <a:r>
              <a:rPr lang="es-419" sz="1100">
                <a:solidFill>
                  <a:srgbClr val="000000"/>
                </a:solidFill>
              </a:rPr>
              <a:t>2016 No manches Frida (Lucy) Productora. Dir. Nacho G. Velilla</a:t>
            </a:r>
            <a:endParaRPr sz="1100">
              <a:solidFill>
                <a:srgbClr val="000000"/>
              </a:solidFill>
            </a:endParaRPr>
          </a:p>
          <a:p>
            <a:pPr marL="0" lvl="0" indent="0" algn="ctr" rtl="0">
              <a:spcBef>
                <a:spcPts val="0"/>
              </a:spcBef>
              <a:spcAft>
                <a:spcPts val="0"/>
              </a:spcAft>
              <a:buNone/>
            </a:pPr>
            <a:r>
              <a:rPr lang="es-419" sz="1100">
                <a:solidFill>
                  <a:srgbClr val="000000"/>
                </a:solidFill>
              </a:rPr>
              <a:t> </a:t>
            </a:r>
            <a:endParaRPr sz="1100">
              <a:solidFill>
                <a:srgbClr val="000000"/>
              </a:solidFill>
            </a:endParaRPr>
          </a:p>
          <a:p>
            <a:pPr marL="0" lvl="0" indent="0" algn="ctr" rtl="0">
              <a:spcBef>
                <a:spcPts val="0"/>
              </a:spcBef>
              <a:spcAft>
                <a:spcPts val="0"/>
              </a:spcAft>
              <a:buNone/>
            </a:pPr>
            <a:r>
              <a:rPr lang="es-419" sz="1100">
                <a:solidFill>
                  <a:srgbClr val="000000"/>
                </a:solidFill>
              </a:rPr>
              <a:t>2015 Una última y nos vamos (Flor) Productora. Dir. Noé Santillán López</a:t>
            </a:r>
            <a:endParaRPr sz="1100">
              <a:solidFill>
                <a:srgbClr val="000000"/>
              </a:solidFill>
            </a:endParaRPr>
          </a:p>
          <a:p>
            <a:pPr marL="0" lvl="0" indent="0" algn="ctr" rtl="0">
              <a:spcBef>
                <a:spcPts val="0"/>
              </a:spcBef>
              <a:spcAft>
                <a:spcPts val="0"/>
              </a:spcAft>
              <a:buNone/>
            </a:pPr>
            <a:r>
              <a:rPr lang="es-419" sz="1100">
                <a:solidFill>
                  <a:srgbClr val="000000"/>
                </a:solidFill>
              </a:rPr>
              <a:t> </a:t>
            </a:r>
            <a:endParaRPr sz="1100">
              <a:solidFill>
                <a:srgbClr val="000000"/>
              </a:solidFill>
            </a:endParaRPr>
          </a:p>
          <a:p>
            <a:pPr marL="0" lvl="0" indent="0" algn="ctr" rtl="0">
              <a:spcBef>
                <a:spcPts val="0"/>
              </a:spcBef>
              <a:spcAft>
                <a:spcPts val="0"/>
              </a:spcAft>
              <a:buNone/>
            </a:pPr>
            <a:endParaRPr/>
          </a:p>
        </p:txBody>
      </p:sp>
      <p:sp>
        <p:nvSpPr>
          <p:cNvPr id="161" name="Google Shape;161;p28"/>
          <p:cNvSpPr txBox="1"/>
          <p:nvPr/>
        </p:nvSpPr>
        <p:spPr>
          <a:xfrm>
            <a:off x="4262225" y="62425"/>
            <a:ext cx="4318500" cy="3861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2014 McFarland, USA (Lupe) Dir. Niki Caro</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2014 Cásese quien pueda (Ana Paula) Productora, Escritora. Dir. Marco Polo Constandse</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2013 Go for sisters (Zeidy) Dir. Jhon Sayles</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2013 The list (TV Movie) Dir. Ruben Fleischer</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2012 El mariachi gringo (Lilia) Dir. Tom Gustafson</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2012 Hello Herman (Isa Cruz) Dir. Michelle Danner</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2011 Malaventura (Mitzy) Dir. Carlos Rincones</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2010 Sin memoria (Mónica) Dir. Sebastián Borensztein</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2010 Te presento a Laura (Laura/Eva/Valeria) Productora, Escritora. Dir. Fez Noriega</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2010 Lluvia de Ideas (Cortometraje) Dir. Adolfo Dávila</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endParaRPr sz="1100">
              <a:latin typeface="Source Code Pro"/>
              <a:ea typeface="Source Code Pro"/>
              <a:cs typeface="Source Code Pro"/>
              <a:sym typeface="Source Code Pro"/>
            </a:endParaRPr>
          </a:p>
          <a:p>
            <a:pPr marL="0" lvl="0" indent="0" algn="just" rtl="0">
              <a:lnSpc>
                <a:spcPct val="115000"/>
              </a:lnSpc>
              <a:spcBef>
                <a:spcPts val="0"/>
              </a:spcBef>
              <a:spcAft>
                <a:spcPts val="0"/>
              </a:spcAft>
              <a:buNone/>
            </a:pPr>
            <a:r>
              <a:rPr lang="es-419" sz="1100"/>
              <a:t> </a:t>
            </a:r>
            <a:endParaRPr sz="1100"/>
          </a:p>
          <a:p>
            <a:pPr marL="0" lvl="0" indent="0" algn="just" rtl="0">
              <a:lnSpc>
                <a:spcPct val="115000"/>
              </a:lnSpc>
              <a:spcBef>
                <a:spcPts val="0"/>
              </a:spcBef>
              <a:spcAft>
                <a:spcPts val="0"/>
              </a:spcAft>
              <a:buNone/>
            </a:pPr>
            <a:endParaRPr>
              <a:latin typeface="Source Code Pro"/>
              <a:ea typeface="Source Code Pro"/>
              <a:cs typeface="Source Code Pro"/>
              <a:sym typeface="Source Code Pr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9"/>
          <p:cNvSpPr txBox="1"/>
          <p:nvPr/>
        </p:nvSpPr>
        <p:spPr>
          <a:xfrm>
            <a:off x="188700" y="103150"/>
            <a:ext cx="4383300" cy="4756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2010 Smokin’ Aces 2: Assassin’s Ball (Ariella Martínez) Dir. P.J. Pesce</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2009 Barbie: Pulgarcita (Pulgarcita, voz)</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2008 Todo incluido (Camila) Dir. Rodrigo Ortuzar Lynch</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2008 Street Kings (Grace García) Dir. David Ayer</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2008 Skip Tracer (Jennifer Orellana) Dir. Stephen Frears</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2007 La leyenda de la Nahuala (Xóchitl, voz) Dir. Ricardo Arnaiz</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2007 Hasta el viento tiene miedo (Claudio) Dir. Gustavo Moheno</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2007 Niñas mal (Adela León) Dir. Fernando Sariñana</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2007 Borderland (Valeria) Dir. Zev Berman</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2006 Así del precipicio (Cristina) Dir. Teresa Suarez</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endParaRPr sz="1100">
              <a:solidFill>
                <a:schemeClr val="dk2"/>
              </a:solidFill>
              <a:latin typeface="Source Code Pro"/>
              <a:ea typeface="Source Code Pro"/>
              <a:cs typeface="Source Code Pro"/>
              <a:sym typeface="Source Code Pro"/>
            </a:endParaRPr>
          </a:p>
          <a:p>
            <a:pPr marL="0" lvl="0" indent="0" algn="ctr" rtl="0">
              <a:spcBef>
                <a:spcPts val="1600"/>
              </a:spcBef>
              <a:spcAft>
                <a:spcPts val="0"/>
              </a:spcAft>
              <a:buNone/>
            </a:pPr>
            <a:endParaRPr>
              <a:latin typeface="Source Code Pro"/>
              <a:ea typeface="Source Code Pro"/>
              <a:cs typeface="Source Code Pro"/>
              <a:sym typeface="Source Code Pro"/>
            </a:endParaRPr>
          </a:p>
          <a:p>
            <a:pPr marL="0" lvl="0" indent="0" algn="ctr" rtl="0">
              <a:spcBef>
                <a:spcPts val="0"/>
              </a:spcBef>
              <a:spcAft>
                <a:spcPts val="0"/>
              </a:spcAft>
              <a:buNone/>
            </a:pPr>
            <a:endParaRPr>
              <a:latin typeface="Source Code Pro"/>
              <a:ea typeface="Source Code Pro"/>
              <a:cs typeface="Source Code Pro"/>
              <a:sym typeface="Source Code Pro"/>
            </a:endParaRPr>
          </a:p>
        </p:txBody>
      </p:sp>
      <p:sp>
        <p:nvSpPr>
          <p:cNvPr id="167" name="Google Shape;167;p29"/>
          <p:cNvSpPr txBox="1"/>
          <p:nvPr/>
        </p:nvSpPr>
        <p:spPr>
          <a:xfrm>
            <a:off x="4958350" y="116025"/>
            <a:ext cx="7332300" cy="85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Source Code Pro"/>
              <a:ea typeface="Source Code Pro"/>
              <a:cs typeface="Source Code Pro"/>
              <a:sym typeface="Source Code Pro"/>
            </a:endParaRPr>
          </a:p>
        </p:txBody>
      </p:sp>
      <p:sp>
        <p:nvSpPr>
          <p:cNvPr id="168" name="Google Shape;168;p29"/>
          <p:cNvSpPr txBox="1"/>
          <p:nvPr/>
        </p:nvSpPr>
        <p:spPr>
          <a:xfrm>
            <a:off x="4713400" y="126850"/>
            <a:ext cx="4318500" cy="48729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2006 Sexo, amor y otras perversiones (María) Dir. Carlos Carrera</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2005 7 días (Gloria) Dir. Fernando Kalife</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2005 Volver, volver (Cortometraje) Dir. Gary Alazraki</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2004 Al otro lado (Eréndira) Dir. Gustavo Loza</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2003 Mujer dormida (Cortometraje) Dir. Omar González</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2003 Casa de los babys (Celia) Dir. John Sayles</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2003 El sueño de Elías (María) Dir Juan Pablo Cortes</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 </a:t>
            </a:r>
            <a:endParaRPr sz="11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100">
                <a:latin typeface="Source Code Pro"/>
                <a:ea typeface="Source Code Pro"/>
                <a:cs typeface="Source Code Pro"/>
                <a:sym typeface="Source Code Pro"/>
              </a:rPr>
              <a:t>2002 Amar te duele (Renata) Dir. Fernando Sariñana</a:t>
            </a:r>
            <a:endParaRPr sz="1100">
              <a:latin typeface="Source Code Pro"/>
              <a:ea typeface="Source Code Pro"/>
              <a:cs typeface="Source Code Pro"/>
              <a:sym typeface="Source Code Pro"/>
            </a:endParaRPr>
          </a:p>
          <a:p>
            <a:pPr marL="0" lvl="0" indent="0" algn="just" rtl="0">
              <a:lnSpc>
                <a:spcPct val="115000"/>
              </a:lnSpc>
              <a:spcBef>
                <a:spcPts val="0"/>
              </a:spcBef>
              <a:spcAft>
                <a:spcPts val="0"/>
              </a:spcAft>
              <a:buNone/>
            </a:pPr>
            <a:r>
              <a:rPr lang="es-419" sz="1100"/>
              <a:t> </a:t>
            </a:r>
            <a:endParaRPr sz="1100"/>
          </a:p>
          <a:p>
            <a:pPr marL="0" lvl="0" indent="0" algn="l" rtl="0">
              <a:spcBef>
                <a:spcPts val="0"/>
              </a:spcBef>
              <a:spcAft>
                <a:spcPts val="0"/>
              </a:spcAft>
              <a:buNone/>
            </a:pPr>
            <a:endParaRPr>
              <a:latin typeface="Source Code Pro"/>
              <a:ea typeface="Source Code Pro"/>
              <a:cs typeface="Source Code Pro"/>
              <a:sym typeface="Source Code Pr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0"/>
          <p:cNvSpPr txBox="1"/>
          <p:nvPr/>
        </p:nvSpPr>
        <p:spPr>
          <a:xfrm>
            <a:off x="111325" y="139750"/>
            <a:ext cx="4383000" cy="4816800"/>
          </a:xfrm>
          <a:prstGeom prst="rect">
            <a:avLst/>
          </a:prstGeom>
          <a:noFill/>
          <a:ln>
            <a:noFill/>
          </a:ln>
        </p:spPr>
        <p:txBody>
          <a:bodyPr spcFirstLastPara="1" wrap="square" lIns="91425" tIns="91425" rIns="91425" bIns="91425" anchor="t" anchorCtr="0">
            <a:noAutofit/>
          </a:bodyPr>
          <a:lstStyle/>
          <a:p>
            <a:pPr marL="685800" lvl="0" indent="-228600" algn="ctr" rtl="0">
              <a:lnSpc>
                <a:spcPct val="115000"/>
              </a:lnSpc>
              <a:spcBef>
                <a:spcPts val="0"/>
              </a:spcBef>
              <a:spcAft>
                <a:spcPts val="0"/>
              </a:spcAft>
              <a:buNone/>
            </a:pPr>
            <a:r>
              <a:rPr lang="es-419" sz="1100">
                <a:highlight>
                  <a:schemeClr val="dk1"/>
                </a:highlight>
                <a:latin typeface="Source Code Pro"/>
                <a:ea typeface="Source Code Pro"/>
                <a:cs typeface="Source Code Pro"/>
                <a:sym typeface="Source Code Pro"/>
              </a:rPr>
              <a:t>●</a:t>
            </a:r>
            <a:r>
              <a:rPr lang="es-419" sz="700">
                <a:highlight>
                  <a:schemeClr val="dk1"/>
                </a:highlight>
                <a:latin typeface="Source Code Pro"/>
                <a:ea typeface="Source Code Pro"/>
                <a:cs typeface="Source Code Pro"/>
                <a:sym typeface="Source Code Pro"/>
              </a:rPr>
              <a:t>       </a:t>
            </a:r>
            <a:r>
              <a:rPr lang="es-419" sz="1100">
                <a:highlight>
                  <a:schemeClr val="dk1"/>
                </a:highlight>
                <a:latin typeface="Source Code Pro"/>
                <a:ea typeface="Source Code Pro"/>
                <a:cs typeface="Source Code Pro"/>
                <a:sym typeface="Source Code Pro"/>
              </a:rPr>
              <a:t>TELEVISIÓN</a:t>
            </a:r>
            <a:endParaRPr sz="1100">
              <a:highlight>
                <a:schemeClr val="dk1"/>
              </a:highlight>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2018 Queen of the South (Castel) USA Network</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2018 Altered Carbon (Kristin Ortega) Netflix</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2017 Steven Universe episodio (Topaz, voz)</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2014 Royal Pains (Viviana Torres) USA Network</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2014 El Mariachi (Celeste Sandoval) Sony Pictures Television</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2013 Hawaii Five-0, Temporada 4, Capítulo 1 (Flora)</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2011 CSI: Miami, Temporada 10, Capítulo 2 (Luisa Romero) CBS</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2010 Carlos (Amparo) IFC Films</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2010 Lies in plain sight (Sofía Delgado) Lifetime Television</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spcBef>
                <a:spcPts val="0"/>
              </a:spcBef>
              <a:spcAft>
                <a:spcPts val="0"/>
              </a:spcAft>
              <a:buNone/>
            </a:pPr>
            <a:endParaRPr sz="1200">
              <a:latin typeface="Source Code Pro"/>
              <a:ea typeface="Source Code Pro"/>
              <a:cs typeface="Source Code Pro"/>
              <a:sym typeface="Source Code Pro"/>
            </a:endParaRPr>
          </a:p>
        </p:txBody>
      </p:sp>
      <p:sp>
        <p:nvSpPr>
          <p:cNvPr id="174" name="Google Shape;174;p30"/>
          <p:cNvSpPr txBox="1"/>
          <p:nvPr/>
        </p:nvSpPr>
        <p:spPr>
          <a:xfrm>
            <a:off x="4713400" y="165525"/>
            <a:ext cx="4305600" cy="4885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2008 Tiempo final, Temporada 12, Capítulo 12 (Flor) FoxTelecolombia</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2004 Las Juanas (Juana Carolina) TV Azteca</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2004 Gitanas (Jovanka) Argos Comunicación</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2003 Enamórate (Celeste) TV Azteca</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2002 Cara o cruz (Rosario) Argos Comunicación</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2000 Carita de ángel</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l" rtl="0">
              <a:spcBef>
                <a:spcPts val="0"/>
              </a:spcBef>
              <a:spcAft>
                <a:spcPts val="0"/>
              </a:spcAft>
              <a:buNone/>
            </a:pPr>
            <a:endParaRPr>
              <a:latin typeface="Source Code Pro"/>
              <a:ea typeface="Source Code Pro"/>
              <a:cs typeface="Source Code Pro"/>
              <a:sym typeface="Source Code Pr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1"/>
          <p:cNvSpPr txBox="1"/>
          <p:nvPr/>
        </p:nvSpPr>
        <p:spPr>
          <a:xfrm>
            <a:off x="1703700" y="232025"/>
            <a:ext cx="6149100" cy="4292700"/>
          </a:xfrm>
          <a:prstGeom prst="rect">
            <a:avLst/>
          </a:prstGeom>
          <a:noFill/>
          <a:ln>
            <a:noFill/>
          </a:ln>
        </p:spPr>
        <p:txBody>
          <a:bodyPr spcFirstLastPara="1" wrap="square" lIns="91425" tIns="91425" rIns="91425" bIns="91425" anchor="t" anchorCtr="0">
            <a:noAutofit/>
          </a:bodyPr>
          <a:lstStyle/>
          <a:p>
            <a:pPr marL="685800" lvl="0" indent="-228600" algn="ctr" rtl="0">
              <a:lnSpc>
                <a:spcPct val="115000"/>
              </a:lnSpc>
              <a:spcBef>
                <a:spcPts val="0"/>
              </a:spcBef>
              <a:spcAft>
                <a:spcPts val="0"/>
              </a:spcAft>
              <a:buNone/>
            </a:pPr>
            <a:r>
              <a:rPr lang="es-419" sz="1200">
                <a:highlight>
                  <a:schemeClr val="dk1"/>
                </a:highlight>
                <a:latin typeface="Source Code Pro"/>
                <a:ea typeface="Source Code Pro"/>
                <a:cs typeface="Source Code Pro"/>
                <a:sym typeface="Source Code Pro"/>
              </a:rPr>
              <a:t>●       VIDEOS MUSICALES</a:t>
            </a:r>
            <a:endParaRPr sz="1200">
              <a:highlight>
                <a:schemeClr val="dk1"/>
              </a:highlight>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“Amar te duele”, de Natalia Lafourcade</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“Si no estás”, de Ari Borovoy</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“Ya estoy harta”, de Lati2</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“16 de febrero”, de Emmanuel del Real (Meme) y Chetes</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“Como soy”, de Ximena Sariñana</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“Toma mi mano”, de Belanova</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“Me cuesta vivir”, de Ana Victoria</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“¿Dónde te perdí?”, de Motel</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“¿Con quién se queda el perro?”, de Jesse &amp; Joy</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 </a:t>
            </a:r>
            <a:endParaRPr sz="1200">
              <a:latin typeface="Source Code Pro"/>
              <a:ea typeface="Source Code Pro"/>
              <a:cs typeface="Source Code Pro"/>
              <a:sym typeface="Source Code Pro"/>
            </a:endParaRPr>
          </a:p>
          <a:p>
            <a:pPr marL="0" lvl="0" indent="0" algn="ctr" rtl="0">
              <a:lnSpc>
                <a:spcPct val="115000"/>
              </a:lnSpc>
              <a:spcBef>
                <a:spcPts val="0"/>
              </a:spcBef>
              <a:spcAft>
                <a:spcPts val="0"/>
              </a:spcAft>
              <a:buNone/>
            </a:pPr>
            <a:r>
              <a:rPr lang="es-419" sz="1200">
                <a:latin typeface="Source Code Pro"/>
                <a:ea typeface="Source Code Pro"/>
                <a:cs typeface="Source Code Pro"/>
                <a:sym typeface="Source Code Pro"/>
              </a:rPr>
              <a:t>“Fin”, de Jaguares</a:t>
            </a:r>
            <a:endParaRPr sz="1200">
              <a:latin typeface="Source Code Pro"/>
              <a:ea typeface="Source Code Pro"/>
              <a:cs typeface="Source Code Pro"/>
              <a:sym typeface="Source Code Pro"/>
            </a:endParaRPr>
          </a:p>
          <a:p>
            <a:pPr marL="0" lvl="0" indent="0" algn="l" rtl="0">
              <a:spcBef>
                <a:spcPts val="0"/>
              </a:spcBef>
              <a:spcAft>
                <a:spcPts val="0"/>
              </a:spcAft>
              <a:buNone/>
            </a:pPr>
            <a:endParaRPr>
              <a:latin typeface="Source Code Pro"/>
              <a:ea typeface="Source Code Pro"/>
              <a:cs typeface="Source Code Pro"/>
              <a:sym typeface="Source Code Pro"/>
            </a:endParaRPr>
          </a:p>
        </p:txBody>
      </p:sp>
    </p:spTree>
  </p:cSld>
  <p:clrMapOvr>
    <a:masterClrMapping/>
  </p:clrMapOvr>
</p:sld>
</file>

<file path=ppt/theme/theme1.xml><?xml version="1.0" encoding="utf-8"?>
<a:theme xmlns:a="http://schemas.openxmlformats.org/drawingml/2006/main"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1405</Words>
  <Application>Microsoft Office PowerPoint</Application>
  <PresentationFormat>Presentación en pantalla (16:9)</PresentationFormat>
  <Paragraphs>160</Paragraphs>
  <Slides>19</Slides>
  <Notes>19</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19</vt:i4>
      </vt:variant>
    </vt:vector>
  </HeadingPairs>
  <TitlesOfParts>
    <vt:vector size="23" baseType="lpstr">
      <vt:lpstr>Arial</vt:lpstr>
      <vt:lpstr>Source Code Pro</vt:lpstr>
      <vt:lpstr>Amatic SC</vt:lpstr>
      <vt:lpstr>Beach Day</vt:lpstr>
      <vt:lpstr>MARTHA HIGAREDA</vt:lpstr>
      <vt:lpstr>Presentación de PowerPoint</vt:lpstr>
      <vt:lpstr>Presentación de PowerPoint</vt:lpstr>
      <vt:lpstr>  A la par, se inscribió en el Centro de Arte y Comedia Gonzalo Correa, de donde se graduó en el año 2000. Durante ese periodo, Martha participaba en obras teatrales los fines de semana, para no entorpecer sus estudios. </vt:lpstr>
      <vt:lpstr>Presentación de PowerPoint</vt:lpstr>
      <vt:lpstr>Presentación de PowerPoint</vt:lpstr>
      <vt:lpstr>Presentación de PowerPoint</vt:lpstr>
      <vt:lpstr>Presentación de PowerPoint</vt:lpstr>
      <vt:lpstr>Posteriormente fue la protagonista en el remake de la cinta Hasta el viento tiene miedo, de Gustavo Moheno. </vt:lpstr>
      <vt:lpstr>Presentación de PowerPoint</vt:lpstr>
      <vt:lpstr>En 2012, protagonizó Cásese quien pueda, al lado de su hermana Miriam, donde también fungió como guionista y productora. </vt:lpstr>
      <vt:lpstr>Para 2016 protagonizó dos exitosas películas mexicanas, el drama Vive por mi, del director Chema de la Peña, sobre las vidas de tres personas que esperan la donación de un órgano, y el remake de la película de Bollywood, 3 idiotas. </vt:lpstr>
      <vt:lpstr>Catalogada por la crítica cinematográfica como una de las reinas de la taquilla mexicana. Su nombre se ha convertido en sinónimo de éxito garantizado, ya que la actriz ha cautivado a las audiencias con su personalidad y talento, y el público ha demostrado de vuelta su amor incondicional hacia el trabajo y los numerosos proyectos de la mexicana, desde “Amar te duele” y “Fuera del cielo”, hasta largometrajes más recientes como “No manches Frida”, “3 Idiotas” y “Vive por mí”.</vt:lpstr>
      <vt:lpstr>   Durante su carrera ha protagonizado también series norteamericanas de impacto internacional; destacan “Tiempo final”, “CSI Miami”, “Hawaii Five-0”, la producción original de Sony Pictures, “El Mariachi”, y “Altered Carbon”, distribuida por Netflix.   </vt:lpstr>
      <vt:lpstr>Presentación de PowerPoint</vt:lpstr>
      <vt:lpstr>    TRAYECTORIA </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MARTHA HIGAREDA</dc:title>
  <cp:lastModifiedBy>ICC</cp:lastModifiedBy>
  <cp:revision>1</cp:revision>
  <dcterms:modified xsi:type="dcterms:W3CDTF">2019-05-21T04:35:53Z</dcterms:modified>
</cp:coreProperties>
</file>